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259" r:id="rId5"/>
    <p:sldId id="261" r:id="rId6"/>
    <p:sldId id="266" r:id="rId7"/>
    <p:sldId id="294" r:id="rId8"/>
    <p:sldId id="262" r:id="rId9"/>
    <p:sldId id="275" r:id="rId10"/>
    <p:sldId id="263" r:id="rId11"/>
    <p:sldId id="276" r:id="rId12"/>
    <p:sldId id="277" r:id="rId13"/>
    <p:sldId id="311" r:id="rId14"/>
    <p:sldId id="278" r:id="rId15"/>
    <p:sldId id="280" r:id="rId16"/>
    <p:sldId id="310" r:id="rId17"/>
    <p:sldId id="279" r:id="rId18"/>
    <p:sldId id="332" r:id="rId19"/>
    <p:sldId id="313" r:id="rId20"/>
    <p:sldId id="314" r:id="rId21"/>
    <p:sldId id="330" r:id="rId22"/>
    <p:sldId id="315" r:id="rId23"/>
    <p:sldId id="316" r:id="rId24"/>
    <p:sldId id="319" r:id="rId25"/>
    <p:sldId id="318" r:id="rId26"/>
    <p:sldId id="320" r:id="rId27"/>
    <p:sldId id="321" r:id="rId28"/>
    <p:sldId id="322" r:id="rId29"/>
    <p:sldId id="324" r:id="rId30"/>
    <p:sldId id="325" r:id="rId31"/>
    <p:sldId id="326" r:id="rId32"/>
    <p:sldId id="333" r:id="rId33"/>
    <p:sldId id="328" r:id="rId34"/>
    <p:sldId id="329"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5203"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7F0A0-41CC-450C-87D4-963F3D9EAAB5}"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89B5B-E9D5-4C2A-A910-D9FB617FB575}" type="slidenum">
              <a:rPr kumimoji="1" lang="ja-JP" altLang="en-US" smtClean="0"/>
              <a:t>‹#›</a:t>
            </a:fld>
            <a:endParaRPr kumimoji="1" lang="ja-JP" altLang="en-US"/>
          </a:p>
        </p:txBody>
      </p:sp>
    </p:spTree>
    <p:extLst>
      <p:ext uri="{BB962C8B-B14F-4D97-AF65-F5344CB8AC3E}">
        <p14:creationId xmlns:p14="http://schemas.microsoft.com/office/powerpoint/2010/main" val="19232064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3</a:t>
            </a:fld>
            <a:endParaRPr kumimoji="1" lang="ja-JP" altLang="en-US"/>
          </a:p>
        </p:txBody>
      </p:sp>
    </p:spTree>
    <p:extLst>
      <p:ext uri="{BB962C8B-B14F-4D97-AF65-F5344CB8AC3E}">
        <p14:creationId xmlns:p14="http://schemas.microsoft.com/office/powerpoint/2010/main" val="303417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28</a:t>
            </a:fld>
            <a:endParaRPr kumimoji="1" lang="ja-JP" altLang="en-US"/>
          </a:p>
        </p:txBody>
      </p:sp>
    </p:spTree>
    <p:extLst>
      <p:ext uri="{BB962C8B-B14F-4D97-AF65-F5344CB8AC3E}">
        <p14:creationId xmlns:p14="http://schemas.microsoft.com/office/powerpoint/2010/main" val="6736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29</a:t>
            </a:fld>
            <a:endParaRPr kumimoji="1" lang="ja-JP" altLang="en-US"/>
          </a:p>
        </p:txBody>
      </p:sp>
    </p:spTree>
    <p:extLst>
      <p:ext uri="{BB962C8B-B14F-4D97-AF65-F5344CB8AC3E}">
        <p14:creationId xmlns:p14="http://schemas.microsoft.com/office/powerpoint/2010/main" val="268620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32</a:t>
            </a:fld>
            <a:endParaRPr kumimoji="1" lang="ja-JP" altLang="en-US"/>
          </a:p>
        </p:txBody>
      </p:sp>
    </p:spTree>
    <p:extLst>
      <p:ext uri="{BB962C8B-B14F-4D97-AF65-F5344CB8AC3E}">
        <p14:creationId xmlns:p14="http://schemas.microsoft.com/office/powerpoint/2010/main" val="352474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3E1844-0481-224A-BA4E-E4FCB5466665}" type="slidenum">
              <a:rPr kumimoji="1" lang="ja-JP" altLang="en-US" smtClean="0"/>
              <a:t>7</a:t>
            </a:fld>
            <a:endParaRPr kumimoji="1" lang="ja-JP" altLang="en-US"/>
          </a:p>
        </p:txBody>
      </p:sp>
    </p:spTree>
    <p:extLst>
      <p:ext uri="{BB962C8B-B14F-4D97-AF65-F5344CB8AC3E}">
        <p14:creationId xmlns:p14="http://schemas.microsoft.com/office/powerpoint/2010/main" val="126334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10</a:t>
            </a:fld>
            <a:endParaRPr kumimoji="1" lang="ja-JP" altLang="en-US"/>
          </a:p>
        </p:txBody>
      </p:sp>
    </p:spTree>
    <p:extLst>
      <p:ext uri="{BB962C8B-B14F-4D97-AF65-F5344CB8AC3E}">
        <p14:creationId xmlns:p14="http://schemas.microsoft.com/office/powerpoint/2010/main" val="235853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17</a:t>
            </a:fld>
            <a:endParaRPr kumimoji="1" lang="ja-JP" altLang="en-US"/>
          </a:p>
        </p:txBody>
      </p:sp>
    </p:spTree>
    <p:extLst>
      <p:ext uri="{BB962C8B-B14F-4D97-AF65-F5344CB8AC3E}">
        <p14:creationId xmlns:p14="http://schemas.microsoft.com/office/powerpoint/2010/main" val="146962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18</a:t>
            </a:fld>
            <a:endParaRPr kumimoji="1" lang="ja-JP" altLang="en-US"/>
          </a:p>
        </p:txBody>
      </p:sp>
    </p:spTree>
    <p:extLst>
      <p:ext uri="{BB962C8B-B14F-4D97-AF65-F5344CB8AC3E}">
        <p14:creationId xmlns:p14="http://schemas.microsoft.com/office/powerpoint/2010/main" val="6703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20</a:t>
            </a:fld>
            <a:endParaRPr kumimoji="1" lang="ja-JP" altLang="en-US"/>
          </a:p>
        </p:txBody>
      </p:sp>
    </p:spTree>
    <p:extLst>
      <p:ext uri="{BB962C8B-B14F-4D97-AF65-F5344CB8AC3E}">
        <p14:creationId xmlns:p14="http://schemas.microsoft.com/office/powerpoint/2010/main" val="102823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21</a:t>
            </a:fld>
            <a:endParaRPr kumimoji="1" lang="ja-JP" altLang="en-US"/>
          </a:p>
        </p:txBody>
      </p:sp>
    </p:spTree>
    <p:extLst>
      <p:ext uri="{BB962C8B-B14F-4D97-AF65-F5344CB8AC3E}">
        <p14:creationId xmlns:p14="http://schemas.microsoft.com/office/powerpoint/2010/main" val="319433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22</a:t>
            </a:fld>
            <a:endParaRPr kumimoji="1" lang="ja-JP" altLang="en-US"/>
          </a:p>
        </p:txBody>
      </p:sp>
    </p:spTree>
    <p:extLst>
      <p:ext uri="{BB962C8B-B14F-4D97-AF65-F5344CB8AC3E}">
        <p14:creationId xmlns:p14="http://schemas.microsoft.com/office/powerpoint/2010/main" val="140306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489B5B-E9D5-4C2A-A910-D9FB617FB575}" type="slidenum">
              <a:rPr kumimoji="1" lang="ja-JP" altLang="en-US" smtClean="0"/>
              <a:t>25</a:t>
            </a:fld>
            <a:endParaRPr kumimoji="1" lang="ja-JP" altLang="en-US"/>
          </a:p>
        </p:txBody>
      </p:sp>
    </p:spTree>
    <p:extLst>
      <p:ext uri="{BB962C8B-B14F-4D97-AF65-F5344CB8AC3E}">
        <p14:creationId xmlns:p14="http://schemas.microsoft.com/office/powerpoint/2010/main" val="1469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697CD5-E9D4-5E00-ADDB-C2BDE521D84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5EB0533-A3B3-A096-C64D-EF4A0E158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57EC23-0F01-46FE-2397-284A1055F52B}"/>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5D292518-784E-A126-6BE1-DE44472CE0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43F290-FED0-70FC-B56C-D739EC7E04A8}"/>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86057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D8AB4-C081-0EFD-B07F-51094922F6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DD5D22-8434-375E-6D54-1E1C9E3DA48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FCC2BD-635F-6B4B-27A1-D05615941A6A}"/>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E6826344-003B-8F56-1726-0C858C3864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F30633-BCC1-D2AB-A189-D80563CF0F24}"/>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96067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45B3CD0-E7D9-C636-140E-A2A3F587CF6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0DF3C6-CEFA-3556-888A-2D9CC32A15F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C2D75C-C319-FD52-E283-8DB547A37973}"/>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AA1130EC-D368-39C7-D998-84D9F51633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773140-717E-7169-2C5F-6255EBBF9ADA}"/>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159457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1E7E6-F7FA-F352-BE6D-B4AC5C8D54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06811F-558D-6C28-E29F-128DD66F85F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076FD5-6683-323E-9D05-9F60C0085DDE}"/>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064960D4-21B5-218F-7652-9585C8C24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3816D9-C8A4-B825-E243-C1CC4E844CE9}"/>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273351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2C585-4B02-6095-87C1-F78F91F9D6C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857811-64CE-F451-4EB3-7159B151C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C32F593-1AFC-E670-EA03-AE507DEB8A2E}"/>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51180DD7-4E4E-2812-15BD-197A9FDE34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18FCCF-7DDF-8389-8741-4587110B9CC5}"/>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16487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DAB06-94FE-F6D2-689F-9BD2CA3B86E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84BDC0-8065-07A7-F82B-7D348A03551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91FDC3-CE4E-36D7-DBB2-0A9B7D937DC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CF1DD75-C1D4-4AD0-CB01-1080330D09FA}"/>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39198A04-6FE4-EA28-413F-A82342AFCF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F4CA02-D9A5-52EC-6C04-D8FE2BDF67D1}"/>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75134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66B99-7D23-CF2C-2FC7-8DA111D8B6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FAB71F-B6B4-9EDA-6F36-CC8A23943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5E7E89-763F-99FB-4473-F36E3E8E4F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469D057-1366-A85A-B657-EF12926DF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44597C-260C-9456-465A-FA599E8E8AF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0B1C04C-41CC-CB03-D629-EE8FBF85AF68}"/>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8" name="フッター プレースホルダー 7">
            <a:extLst>
              <a:ext uri="{FF2B5EF4-FFF2-40B4-BE49-F238E27FC236}">
                <a16:creationId xmlns:a16="http://schemas.microsoft.com/office/drawing/2014/main" id="{4FD8A1FD-F9DB-EF62-FB99-F65F91C176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16E400-A25E-A3AA-28F0-58A5C62351B2}"/>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9103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4E85F-6A2B-C6FF-C501-34DCFD64570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F6C59E-DED6-11AC-65D1-51D4D0BC2D01}"/>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67A1F9EE-0710-3017-3B2C-09FDD31734A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D03DDF0-657B-5EB1-59A3-7892CF93A2A7}"/>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136371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FF818F-9FAC-CF39-8667-B0E8B1310FF3}"/>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3" name="フッター プレースホルダー 2">
            <a:extLst>
              <a:ext uri="{FF2B5EF4-FFF2-40B4-BE49-F238E27FC236}">
                <a16:creationId xmlns:a16="http://schemas.microsoft.com/office/drawing/2014/main" id="{769CD48A-95AA-0F02-FAA3-80EB46DFA30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EAE479-5DFA-8A87-0048-A538D4855148}"/>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1293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86068-F58C-FBB4-975D-825355B02F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0AABA2-55A6-3725-87AC-A71DFBAEE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70E55B-4140-AC9F-9369-FDC95B507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193E67-ECAC-B70B-A5CB-7CFA4D48C3B9}"/>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5E2D29BD-103B-E372-160A-5C408E73FB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6F4A0A-74A1-DB24-72D0-0BE8630C726E}"/>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112452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5A285-3459-11A4-AE73-3C33BCE505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D3BF96-1C52-58A2-BD4B-F948D9E69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76AF91-D6AB-A65D-75F5-445CFAF6D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1F7029-0A93-F1B1-0C94-EC1436B42FA0}"/>
              </a:ext>
            </a:extLst>
          </p:cNvPr>
          <p:cNvSpPr>
            <a:spLocks noGrp="1"/>
          </p:cNvSpPr>
          <p:nvPr>
            <p:ph type="dt" sz="half" idx="10"/>
          </p:nvPr>
        </p:nvSpPr>
        <p:spPr/>
        <p:txBody>
          <a:bodyPr/>
          <a:lstStyle/>
          <a:p>
            <a:fld id="{F6B6D689-D01A-4B2C-8480-85D95249F2FB}" type="datetimeFigureOut">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D46DE650-C716-5817-6328-9FA99099A3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A79794-A446-5F92-6D4A-B725BBFD9DEC}"/>
              </a:ext>
            </a:extLst>
          </p:cNvPr>
          <p:cNvSpPr>
            <a:spLocks noGrp="1"/>
          </p:cNvSpPr>
          <p:nvPr>
            <p:ph type="sldNum" sz="quarter" idx="12"/>
          </p:nvPr>
        </p:nvSpPr>
        <p:spPr/>
        <p:txBody>
          <a:body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343421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3D43BDC-DFD5-86D5-B423-729D073DB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C5F903-B5FA-700E-5F41-5F849FAB2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55B080-2A26-FFCF-C119-B3757FCA8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D689-D01A-4B2C-8480-85D95249F2FB}" type="datetimeFigureOut">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9A1F9902-9D9E-9ED9-B740-6CC8DA950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92BF1A0-945F-A1D6-645D-B51DEA7E1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F6337-E033-4A9E-8C94-71644AA4877F}" type="slidenum">
              <a:rPr kumimoji="1" lang="ja-JP" altLang="en-US" smtClean="0"/>
              <a:t>‹#›</a:t>
            </a:fld>
            <a:endParaRPr kumimoji="1" lang="ja-JP" altLang="en-US"/>
          </a:p>
        </p:txBody>
      </p:sp>
    </p:spTree>
    <p:extLst>
      <p:ext uri="{BB962C8B-B14F-4D97-AF65-F5344CB8AC3E}">
        <p14:creationId xmlns:p14="http://schemas.microsoft.com/office/powerpoint/2010/main" val="326619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eg"/><Relationship Id="rId5" Type="http://schemas.microsoft.com/office/2007/relationships/hdphoto" Target="../media/hdphoto2.wdp"/><Relationship Id="rId4" Type="http://schemas.openxmlformats.org/officeDocument/2006/relationships/image" Target="../media/image42.png"/><Relationship Id="rId9"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2E873E-B7C9-7C99-8A6D-79213013CA74}"/>
              </a:ext>
            </a:extLst>
          </p:cNvPr>
          <p:cNvSpPr txBox="1"/>
          <p:nvPr/>
        </p:nvSpPr>
        <p:spPr>
          <a:xfrm>
            <a:off x="1848682" y="4880369"/>
            <a:ext cx="8494633" cy="830997"/>
          </a:xfrm>
          <a:prstGeom prst="rect">
            <a:avLst/>
          </a:prstGeom>
          <a:noFill/>
        </p:spPr>
        <p:txBody>
          <a:bodyPr wrap="none" rtlCol="0">
            <a:spAutoFit/>
          </a:bodyPr>
          <a:lstStyle/>
          <a:p>
            <a:pPr algn="ctr"/>
            <a:r>
              <a:rPr kumimoji="1" lang="ja-JP" altLang="en-US" sz="2400" b="1" dirty="0">
                <a:latin typeface="BIZ UD明朝 Medium" panose="02020500000000000000" pitchFamily="17" charset="-128"/>
                <a:ea typeface="BIZ UD明朝 Medium" panose="02020500000000000000" pitchFamily="17" charset="-128"/>
              </a:rPr>
              <a:t>札幌国際芸術祭実行委員会</a:t>
            </a:r>
            <a:endParaRPr kumimoji="1" lang="en-US" altLang="ja-JP" sz="2400" b="1" dirty="0">
              <a:latin typeface="BIZ UD明朝 Medium" panose="02020500000000000000" pitchFamily="17" charset="-128"/>
              <a:ea typeface="BIZ UD明朝 Medium" panose="02020500000000000000" pitchFamily="17" charset="-128"/>
            </a:endParaRPr>
          </a:p>
          <a:p>
            <a:pPr algn="ctr"/>
            <a:r>
              <a:rPr lang="en-US" altLang="ja-JP" sz="2400" b="1" dirty="0">
                <a:latin typeface="BIZ UD明朝 Medium" panose="02020500000000000000" pitchFamily="17" charset="-128"/>
                <a:ea typeface="BIZ UD明朝 Medium" panose="02020500000000000000" pitchFamily="17" charset="-128"/>
              </a:rPr>
              <a:t>Sapporo International Art Festival Executive Committee</a:t>
            </a:r>
          </a:p>
        </p:txBody>
      </p:sp>
      <p:sp>
        <p:nvSpPr>
          <p:cNvPr id="14" name="テキスト ボックス 13">
            <a:extLst>
              <a:ext uri="{FF2B5EF4-FFF2-40B4-BE49-F238E27FC236}">
                <a16:creationId xmlns:a16="http://schemas.microsoft.com/office/drawing/2014/main" id="{4A843270-1A0B-A00D-28D3-AF9D0FAE6868}"/>
              </a:ext>
            </a:extLst>
          </p:cNvPr>
          <p:cNvSpPr txBox="1"/>
          <p:nvPr/>
        </p:nvSpPr>
        <p:spPr>
          <a:xfrm>
            <a:off x="2233403" y="5745781"/>
            <a:ext cx="7725192" cy="830997"/>
          </a:xfrm>
          <a:prstGeom prst="rect">
            <a:avLst/>
          </a:prstGeom>
          <a:noFill/>
        </p:spPr>
        <p:txBody>
          <a:bodyPr wrap="none" rtlCol="0">
            <a:spAutoFit/>
          </a:bodyPr>
          <a:lstStyle/>
          <a:p>
            <a:pPr algn="ctr"/>
            <a:r>
              <a:rPr kumimoji="1" lang="ja-JP" altLang="en-US" sz="2400" b="1" dirty="0">
                <a:latin typeface="BIZ UD明朝 Medium" panose="02020500000000000000" pitchFamily="17" charset="-128"/>
                <a:ea typeface="BIZ UD明朝 Medium" panose="02020500000000000000" pitchFamily="17" charset="-128"/>
              </a:rPr>
              <a:t>事務局長　片岡　泰</a:t>
            </a:r>
            <a:endParaRPr kumimoji="1" lang="en-US" altLang="ja-JP" sz="2400" b="1" dirty="0">
              <a:latin typeface="BIZ UD明朝 Medium" panose="02020500000000000000" pitchFamily="17" charset="-128"/>
              <a:ea typeface="BIZ UD明朝 Medium" panose="02020500000000000000" pitchFamily="17" charset="-128"/>
            </a:endParaRPr>
          </a:p>
          <a:p>
            <a:pPr algn="ctr"/>
            <a:r>
              <a:rPr kumimoji="1" lang="en-US" altLang="ja-JP" sz="2400" b="1" dirty="0">
                <a:latin typeface="BIZ UD明朝 Medium" panose="02020500000000000000" pitchFamily="17" charset="-128"/>
                <a:ea typeface="BIZ UD明朝 Medium" panose="02020500000000000000" pitchFamily="17" charset="-128"/>
              </a:rPr>
              <a:t>Executive Committee Secretary-General Tai Kataoka</a:t>
            </a:r>
            <a:endParaRPr kumimoji="1" lang="ja-JP" altLang="en-US" sz="2400" b="1" dirty="0">
              <a:latin typeface="BIZ UD明朝 Medium" panose="02020500000000000000" pitchFamily="17" charset="-128"/>
              <a:ea typeface="BIZ UD明朝 Medium" panose="02020500000000000000" pitchFamily="17" charset="-128"/>
            </a:endParaRPr>
          </a:p>
        </p:txBody>
      </p:sp>
      <p:sp>
        <p:nvSpPr>
          <p:cNvPr id="15" name="テキスト ボックス 14">
            <a:extLst>
              <a:ext uri="{FF2B5EF4-FFF2-40B4-BE49-F238E27FC236}">
                <a16:creationId xmlns:a16="http://schemas.microsoft.com/office/drawing/2014/main" id="{F1F947AF-74EB-6FA9-2F13-819F21061C1B}"/>
              </a:ext>
            </a:extLst>
          </p:cNvPr>
          <p:cNvSpPr txBox="1"/>
          <p:nvPr/>
        </p:nvSpPr>
        <p:spPr>
          <a:xfrm>
            <a:off x="2207762" y="3508576"/>
            <a:ext cx="7776488" cy="461665"/>
          </a:xfrm>
          <a:prstGeom prst="rect">
            <a:avLst/>
          </a:prstGeom>
          <a:noFill/>
        </p:spPr>
        <p:txBody>
          <a:bodyPr wrap="none" rtlCol="0">
            <a:spAutoFit/>
          </a:bodyPr>
          <a:lstStyle/>
          <a:p>
            <a:pPr algn="ctr"/>
            <a:r>
              <a:rPr lang="en-US" altLang="ja-JP" sz="2400" b="1" dirty="0">
                <a:latin typeface="BIZ UD明朝 Medium" panose="02020500000000000000" pitchFamily="17" charset="-128"/>
                <a:ea typeface="BIZ UD明朝 Medium" panose="02020500000000000000" pitchFamily="17" charset="-128"/>
              </a:rPr>
              <a:t>The 20</a:t>
            </a:r>
            <a:r>
              <a:rPr lang="en-US" altLang="ja-JP" sz="2400" b="1" baseline="30000" dirty="0">
                <a:latin typeface="BIZ UD明朝 Medium" panose="02020500000000000000" pitchFamily="17" charset="-128"/>
                <a:ea typeface="BIZ UD明朝 Medium" panose="02020500000000000000" pitchFamily="17" charset="-128"/>
              </a:rPr>
              <a:t>th</a:t>
            </a:r>
            <a:r>
              <a:rPr lang="en-US" altLang="ja-JP" sz="2400" b="1" dirty="0">
                <a:latin typeface="BIZ UD明朝 Medium" panose="02020500000000000000" pitchFamily="17" charset="-128"/>
                <a:ea typeface="BIZ UD明朝 Medium" panose="02020500000000000000" pitchFamily="17" charset="-128"/>
              </a:rPr>
              <a:t> World Winter Cities Conference for Mayors</a:t>
            </a:r>
          </a:p>
        </p:txBody>
      </p:sp>
      <p:sp>
        <p:nvSpPr>
          <p:cNvPr id="2" name="テキスト ボックス 1">
            <a:extLst>
              <a:ext uri="{FF2B5EF4-FFF2-40B4-BE49-F238E27FC236}">
                <a16:creationId xmlns:a16="http://schemas.microsoft.com/office/drawing/2014/main" id="{BBC6A55D-80C7-F1BF-BF3A-35F015D7B2A8}"/>
              </a:ext>
            </a:extLst>
          </p:cNvPr>
          <p:cNvSpPr txBox="1"/>
          <p:nvPr/>
        </p:nvSpPr>
        <p:spPr>
          <a:xfrm>
            <a:off x="4727679" y="4031225"/>
            <a:ext cx="2685351" cy="461665"/>
          </a:xfrm>
          <a:prstGeom prst="rect">
            <a:avLst/>
          </a:prstGeom>
          <a:noFill/>
        </p:spPr>
        <p:txBody>
          <a:bodyPr wrap="none" rtlCol="0">
            <a:spAutoFit/>
          </a:bodyPr>
          <a:lstStyle/>
          <a:p>
            <a:pPr algn="ctr"/>
            <a:r>
              <a:rPr lang="en-US" altLang="ja-JP" sz="2400" b="1" dirty="0">
                <a:latin typeface="BIZ UD明朝 Medium" panose="02020500000000000000" pitchFamily="17" charset="-128"/>
                <a:ea typeface="BIZ UD明朝 Medium" panose="02020500000000000000" pitchFamily="17" charset="-128"/>
              </a:rPr>
              <a:t>December</a:t>
            </a:r>
            <a:r>
              <a:rPr lang="en-US" altLang="ja-JP" sz="1200" b="1" dirty="0">
                <a:latin typeface="BIZ UD明朝 Medium" panose="02020500000000000000" pitchFamily="17" charset="-128"/>
                <a:ea typeface="BIZ UD明朝 Medium" panose="02020500000000000000" pitchFamily="17" charset="-128"/>
              </a:rPr>
              <a:t> </a:t>
            </a:r>
            <a:r>
              <a:rPr lang="en-US" altLang="ja-JP" sz="2400" b="1" dirty="0">
                <a:latin typeface="BIZ UD明朝 Medium" panose="02020500000000000000" pitchFamily="17" charset="-128"/>
                <a:ea typeface="BIZ UD明朝 Medium" panose="02020500000000000000" pitchFamily="17" charset="-128"/>
              </a:rPr>
              <a:t>18,</a:t>
            </a:r>
            <a:r>
              <a:rPr lang="en-US" altLang="ja-JP" sz="1200" b="1" dirty="0">
                <a:latin typeface="BIZ UD明朝 Medium" panose="02020500000000000000" pitchFamily="17" charset="-128"/>
                <a:ea typeface="BIZ UD明朝 Medium" panose="02020500000000000000" pitchFamily="17" charset="-128"/>
              </a:rPr>
              <a:t> </a:t>
            </a:r>
            <a:r>
              <a:rPr lang="en-US" altLang="ja-JP" sz="2400" b="1" dirty="0">
                <a:latin typeface="BIZ UD明朝 Medium" panose="02020500000000000000" pitchFamily="17" charset="-128"/>
                <a:ea typeface="BIZ UD明朝 Medium" panose="02020500000000000000" pitchFamily="17" charset="-128"/>
              </a:rPr>
              <a:t>2024</a:t>
            </a:r>
          </a:p>
        </p:txBody>
      </p:sp>
      <p:sp>
        <p:nvSpPr>
          <p:cNvPr id="3" name="テキスト ボックス 2">
            <a:extLst>
              <a:ext uri="{FF2B5EF4-FFF2-40B4-BE49-F238E27FC236}">
                <a16:creationId xmlns:a16="http://schemas.microsoft.com/office/drawing/2014/main" id="{4B2DAA34-9E79-6A95-AB03-903E1D7B3283}"/>
              </a:ext>
            </a:extLst>
          </p:cNvPr>
          <p:cNvSpPr txBox="1"/>
          <p:nvPr/>
        </p:nvSpPr>
        <p:spPr>
          <a:xfrm>
            <a:off x="1040770" y="933378"/>
            <a:ext cx="10110460" cy="2000548"/>
          </a:xfrm>
          <a:prstGeom prst="rect">
            <a:avLst/>
          </a:prstGeom>
          <a:noFill/>
        </p:spPr>
        <p:txBody>
          <a:bodyPr wrap="none" rtlCol="0">
            <a:spAutoFit/>
          </a:bodyPr>
          <a:lstStyle/>
          <a:p>
            <a:pPr algn="ctr"/>
            <a:r>
              <a:rPr kumimoji="1" lang="ja-JP" altLang="en-US" sz="8800" b="1" dirty="0">
                <a:latin typeface="BIZ UDゴシック" panose="020B0400000000000000" pitchFamily="49" charset="-128"/>
                <a:ea typeface="BIZ UDゴシック" panose="020B0400000000000000" pitchFamily="49" charset="-128"/>
              </a:rPr>
              <a:t>札幌国際芸術祭</a:t>
            </a:r>
            <a:endParaRPr kumimoji="1" lang="en-US" altLang="ja-JP" sz="6600" b="1" dirty="0">
              <a:latin typeface="BIZ UDゴシック" panose="020B0400000000000000" pitchFamily="49" charset="-128"/>
              <a:ea typeface="BIZ UDゴシック" panose="020B0400000000000000" pitchFamily="49" charset="-128"/>
            </a:endParaRPr>
          </a:p>
          <a:p>
            <a:pPr algn="ctr"/>
            <a:r>
              <a:rPr lang="en-US" altLang="ja-JP" sz="3600" b="1" dirty="0">
                <a:solidFill>
                  <a:srgbClr val="0070C0"/>
                </a:solidFill>
                <a:latin typeface="BIZ UDゴシック" panose="020B0400000000000000" pitchFamily="49" charset="-128"/>
                <a:ea typeface="BIZ UDゴシック" panose="020B0400000000000000" pitchFamily="49" charset="-128"/>
              </a:rPr>
              <a:t>S</a:t>
            </a:r>
            <a:r>
              <a:rPr lang="en-US" altLang="ja-JP" sz="3600" b="1" dirty="0">
                <a:latin typeface="BIZ UDゴシック" panose="020B0400000000000000" pitchFamily="49" charset="-128"/>
                <a:ea typeface="BIZ UDゴシック" panose="020B0400000000000000" pitchFamily="49" charset="-128"/>
              </a:rPr>
              <a:t>apporo </a:t>
            </a:r>
            <a:r>
              <a:rPr lang="en-US" altLang="ja-JP" sz="3600" b="1" dirty="0">
                <a:solidFill>
                  <a:srgbClr val="0070C0"/>
                </a:solidFill>
                <a:latin typeface="BIZ UDゴシック" panose="020B0400000000000000" pitchFamily="49" charset="-128"/>
                <a:ea typeface="BIZ UDゴシック" panose="020B0400000000000000" pitchFamily="49" charset="-128"/>
              </a:rPr>
              <a:t>I</a:t>
            </a:r>
            <a:r>
              <a:rPr lang="en-US" altLang="ja-JP" sz="3600" b="1" dirty="0">
                <a:latin typeface="BIZ UDゴシック" panose="020B0400000000000000" pitchFamily="49" charset="-128"/>
                <a:ea typeface="BIZ UDゴシック" panose="020B0400000000000000" pitchFamily="49" charset="-128"/>
              </a:rPr>
              <a:t>nternational </a:t>
            </a:r>
            <a:r>
              <a:rPr lang="en-US" altLang="ja-JP" sz="3600" b="1" dirty="0">
                <a:solidFill>
                  <a:srgbClr val="0070C0"/>
                </a:solidFill>
                <a:latin typeface="BIZ UDゴシック" panose="020B0400000000000000" pitchFamily="49" charset="-128"/>
                <a:ea typeface="BIZ UDゴシック" panose="020B0400000000000000" pitchFamily="49" charset="-128"/>
              </a:rPr>
              <a:t>A</a:t>
            </a:r>
            <a:r>
              <a:rPr lang="en-US" altLang="ja-JP" sz="3600" b="1" dirty="0">
                <a:latin typeface="BIZ UDゴシック" panose="020B0400000000000000" pitchFamily="49" charset="-128"/>
                <a:ea typeface="BIZ UDゴシック" panose="020B0400000000000000" pitchFamily="49" charset="-128"/>
              </a:rPr>
              <a:t>rt </a:t>
            </a:r>
            <a:r>
              <a:rPr lang="en-US" altLang="ja-JP" sz="3600" b="1" dirty="0">
                <a:solidFill>
                  <a:srgbClr val="0070C0"/>
                </a:solidFill>
                <a:latin typeface="BIZ UDゴシック" panose="020B0400000000000000" pitchFamily="49" charset="-128"/>
                <a:ea typeface="BIZ UDゴシック" panose="020B0400000000000000" pitchFamily="49" charset="-128"/>
              </a:rPr>
              <a:t>F</a:t>
            </a:r>
            <a:r>
              <a:rPr lang="en-US" altLang="ja-JP" sz="3600" b="1" dirty="0">
                <a:latin typeface="BIZ UDゴシック" panose="020B0400000000000000" pitchFamily="49" charset="-128"/>
                <a:ea typeface="BIZ UDゴシック" panose="020B0400000000000000" pitchFamily="49" charset="-128"/>
              </a:rPr>
              <a:t>estival (</a:t>
            </a:r>
            <a:r>
              <a:rPr lang="ja-JP" altLang="en-US" sz="3600" b="1" dirty="0">
                <a:latin typeface="BIZ UDゴシック" panose="020B0400000000000000" pitchFamily="49" charset="-128"/>
                <a:ea typeface="BIZ UDゴシック" panose="020B0400000000000000" pitchFamily="49" charset="-128"/>
              </a:rPr>
              <a:t> </a:t>
            </a:r>
            <a:r>
              <a:rPr lang="en-US" altLang="ja-JP" sz="3600" b="1" dirty="0">
                <a:solidFill>
                  <a:srgbClr val="0070C0"/>
                </a:solidFill>
                <a:latin typeface="BIZ UDゴシック" panose="020B0400000000000000" pitchFamily="49" charset="-128"/>
                <a:ea typeface="BIZ UDゴシック" panose="020B0400000000000000" pitchFamily="49" charset="-128"/>
              </a:rPr>
              <a:t>SIAF</a:t>
            </a:r>
            <a:r>
              <a:rPr lang="en-US" altLang="ja-JP" sz="3600" b="1" dirty="0">
                <a:latin typeface="BIZ UDゴシック" panose="020B0400000000000000" pitchFamily="49" charset="-128"/>
                <a:ea typeface="BIZ UDゴシック" panose="020B0400000000000000" pitchFamily="49" charset="-128"/>
              </a:rPr>
              <a:t> )</a:t>
            </a:r>
            <a:endParaRPr kumimoji="1" lang="ja-JP" altLang="en-US" sz="3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1142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7781" y="0"/>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1F6D159-EF60-EA75-85A8-96EDD044DEF9}"/>
              </a:ext>
            </a:extLst>
          </p:cNvPr>
          <p:cNvSpPr txBox="1"/>
          <p:nvPr/>
        </p:nvSpPr>
        <p:spPr>
          <a:xfrm>
            <a:off x="1070811" y="1317295"/>
            <a:ext cx="5666873" cy="2646878"/>
          </a:xfrm>
          <a:prstGeom prst="rect">
            <a:avLst/>
          </a:prstGeom>
          <a:noFill/>
        </p:spPr>
        <p:txBody>
          <a:bodyPr wrap="square" rtlCol="0">
            <a:spAutoFit/>
          </a:bodyPr>
          <a:lstStyle/>
          <a:p>
            <a:pPr algn="dist"/>
            <a:r>
              <a:rPr kumimoji="1" lang="en-US" altLang="ja-JP" sz="166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2017</a:t>
            </a:r>
            <a:endParaRPr kumimoji="1" lang="ja-JP" altLang="en-US" sz="16600" b="1" dirty="0">
              <a:solidFill>
                <a:schemeClr val="tx1">
                  <a:alpha val="60000"/>
                </a:schemeClr>
              </a:solidFill>
              <a:latin typeface="BIZ UD明朝 Medium" panose="02020500000000000000" pitchFamily="17" charset="-128"/>
              <a:ea typeface="BIZ UD明朝 Medium" panose="02020500000000000000" pitchFamily="17" charset="-128"/>
            </a:endParaRPr>
          </a:p>
        </p:txBody>
      </p:sp>
      <p:sp>
        <p:nvSpPr>
          <p:cNvPr id="10" name="タイトル 1">
            <a:extLst>
              <a:ext uri="{FF2B5EF4-FFF2-40B4-BE49-F238E27FC236}">
                <a16:creationId xmlns:a16="http://schemas.microsoft.com/office/drawing/2014/main" id="{DFBAAA89-5835-BAC7-556A-42AD0EB17969}"/>
              </a:ext>
            </a:extLst>
          </p:cNvPr>
          <p:cNvSpPr txBox="1">
            <a:spLocks/>
          </p:cNvSpPr>
          <p:nvPr/>
        </p:nvSpPr>
        <p:spPr>
          <a:xfrm>
            <a:off x="749148" y="1861749"/>
            <a:ext cx="7585226" cy="2013318"/>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誰でも参加できるイベントや音楽ライブ、パフォーマンスを連日開催。</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市民参加型プログラムである「大風呂敷プロジェクト」では、</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多くの市民により縫い合わされた大風呂敷が会期を通じて札幌市内を彩った。</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美術館などの文化施設以外に、札幌市内中心部の雑居ビルなども利用し、</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既存のジャンルに収まらない作品の展示が行われた。</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p:txBody>
      </p:sp>
      <p:sp>
        <p:nvSpPr>
          <p:cNvPr id="12" name="テキスト ボックス 11">
            <a:extLst>
              <a:ext uri="{FF2B5EF4-FFF2-40B4-BE49-F238E27FC236}">
                <a16:creationId xmlns:a16="http://schemas.microsoft.com/office/drawing/2014/main" id="{CE2AE950-A3DF-BDE0-7141-343200D8FA54}"/>
              </a:ext>
            </a:extLst>
          </p:cNvPr>
          <p:cNvSpPr txBox="1"/>
          <p:nvPr/>
        </p:nvSpPr>
        <p:spPr>
          <a:xfrm>
            <a:off x="8427547" y="2839936"/>
            <a:ext cx="3108486" cy="1785104"/>
          </a:xfrm>
          <a:prstGeom prst="rect">
            <a:avLst/>
          </a:prstGeom>
          <a:noFill/>
        </p:spPr>
        <p:txBody>
          <a:bodyPr wrap="square" rtlCol="0">
            <a:spAutoFit/>
          </a:bodyPr>
          <a:lstStyle/>
          <a:p>
            <a:r>
              <a:rPr lang="ja-JP" altLang="en-US" sz="1600" dirty="0">
                <a:solidFill>
                  <a:schemeClr val="bg1"/>
                </a:solidFill>
                <a:effectLst/>
                <a:ea typeface="BIZ UD明朝 Medium" panose="02020500000000000000" pitchFamily="17" charset="-128"/>
                <a:cs typeface="Times New Roman" panose="02020603050405020304" pitchFamily="18" charset="0"/>
              </a:rPr>
              <a:t>ゲストディレクター</a:t>
            </a:r>
            <a:endParaRPr lang="en-US" altLang="ja-JP" sz="1600" dirty="0">
              <a:solidFill>
                <a:schemeClr val="bg1"/>
              </a:solidFill>
              <a:effectLst/>
              <a:ea typeface="BIZ UD明朝 Medium" panose="02020500000000000000" pitchFamily="17" charset="-128"/>
              <a:cs typeface="Times New Roman" panose="02020603050405020304" pitchFamily="18" charset="0"/>
            </a:endParaRPr>
          </a:p>
          <a:p>
            <a:r>
              <a:rPr lang="ja-JP" altLang="en-US" sz="1600" dirty="0">
                <a:solidFill>
                  <a:schemeClr val="bg1"/>
                </a:solidFill>
                <a:ea typeface="BIZ UD明朝 Medium" panose="02020500000000000000" pitchFamily="17" charset="-128"/>
                <a:cs typeface="Times New Roman" panose="02020603050405020304" pitchFamily="18" charset="0"/>
              </a:rPr>
              <a:t>大友 良英</a:t>
            </a:r>
            <a:endParaRPr lang="en-US" altLang="ja-JP" sz="1600" dirty="0">
              <a:solidFill>
                <a:schemeClr val="bg1"/>
              </a:solidFill>
              <a:ea typeface="BIZ UD明朝 Medium" panose="02020500000000000000" pitchFamily="17" charset="-128"/>
              <a:cs typeface="Times New Roman" panose="02020603050405020304" pitchFamily="18" charset="0"/>
            </a:endParaRPr>
          </a:p>
          <a:p>
            <a:endParaRPr lang="en-US" altLang="ja-JP" sz="700" dirty="0">
              <a:solidFill>
                <a:schemeClr val="bg1"/>
              </a:solidFill>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芸術祭ってなんだ？</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endParaRPr lang="en-US" altLang="ja-JP" sz="7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サブテーマ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ガラクタの星座たち</a:t>
            </a:r>
            <a:endParaRPr lang="en-US" altLang="ja-JP" sz="4400" b="1" dirty="0">
              <a:solidFill>
                <a:schemeClr val="bg1"/>
              </a:solidFill>
              <a:latin typeface="BIZ UD明朝 Medium" panose="02020500000000000000" pitchFamily="17" charset="-128"/>
              <a:ea typeface="BIZ UD明朝 Medium" panose="02020500000000000000" pitchFamily="17" charset="-128"/>
            </a:endParaRPr>
          </a:p>
        </p:txBody>
      </p:sp>
      <p:sp>
        <p:nvSpPr>
          <p:cNvPr id="13" name="タイトル 1">
            <a:extLst>
              <a:ext uri="{FF2B5EF4-FFF2-40B4-BE49-F238E27FC236}">
                <a16:creationId xmlns:a16="http://schemas.microsoft.com/office/drawing/2014/main" id="{CB41BD68-21EC-47AC-78B7-13795DF55E92}"/>
              </a:ext>
            </a:extLst>
          </p:cNvPr>
          <p:cNvSpPr txBox="1">
            <a:spLocks/>
          </p:cNvSpPr>
          <p:nvPr/>
        </p:nvSpPr>
        <p:spPr>
          <a:xfrm>
            <a:off x="749148" y="692867"/>
            <a:ext cx="6210613" cy="1074027"/>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2017</a:t>
            </a: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SIAF2017</a:t>
            </a:r>
            <a:endParaRPr lang="en-US" altLang="ja-JP" sz="32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2017</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年８月６日－</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10</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月１日</a:t>
            </a:r>
            <a:endParaRPr lang="en-US" altLang="ja-JP" sz="2400" b="1" dirty="0">
              <a:solidFill>
                <a:prstClr val="white"/>
              </a:solidFill>
              <a:latin typeface="BIZ UD明朝 Medium" panose="02020500000000000000" pitchFamily="17" charset="-128"/>
              <a:ea typeface="BIZ UD明朝 Medium" panose="02020500000000000000" pitchFamily="17" charset="-128"/>
            </a:endParaRPr>
          </a:p>
        </p:txBody>
      </p:sp>
      <p:pic>
        <p:nvPicPr>
          <p:cNvPr id="23" name="図 22" descr="帽子をかぶった男性の白黒写真&#10;&#10;自動的に生成された説明">
            <a:extLst>
              <a:ext uri="{FF2B5EF4-FFF2-40B4-BE49-F238E27FC236}">
                <a16:creationId xmlns:a16="http://schemas.microsoft.com/office/drawing/2014/main" id="{44EE4A50-68F1-0E90-8816-7FB8D4164D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921" y="449889"/>
            <a:ext cx="3034111" cy="2275583"/>
          </a:xfrm>
          <a:prstGeom prst="rect">
            <a:avLst/>
          </a:prstGeom>
          <a:ln>
            <a:solidFill>
              <a:schemeClr val="bg1">
                <a:lumMod val="65000"/>
              </a:schemeClr>
            </a:solidFill>
          </a:ln>
        </p:spPr>
      </p:pic>
      <p:pic>
        <p:nvPicPr>
          <p:cNvPr id="25" name="図 24" descr="光, 大きい, 飛行機, テーブル が含まれている画像&#10;&#10;自動的に生成された説明">
            <a:extLst>
              <a:ext uri="{FF2B5EF4-FFF2-40B4-BE49-F238E27FC236}">
                <a16:creationId xmlns:a16="http://schemas.microsoft.com/office/drawing/2014/main" id="{E56A80BD-17B6-06A5-7E58-99FF169000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0953" y="4185948"/>
            <a:ext cx="2047750" cy="1366685"/>
          </a:xfrm>
          <a:prstGeom prst="rect">
            <a:avLst/>
          </a:prstGeom>
        </p:spPr>
      </p:pic>
      <p:pic>
        <p:nvPicPr>
          <p:cNvPr id="27" name="図 26" descr="テントの前にいる人たち&#10;&#10;中程度の精度で自動的に生成された説明">
            <a:extLst>
              <a:ext uri="{FF2B5EF4-FFF2-40B4-BE49-F238E27FC236}">
                <a16:creationId xmlns:a16="http://schemas.microsoft.com/office/drawing/2014/main" id="{E8CE31FD-E064-84AE-B842-EAF0F7E1A2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5423" y="4695734"/>
            <a:ext cx="2047749" cy="1366684"/>
          </a:xfrm>
          <a:prstGeom prst="rect">
            <a:avLst/>
          </a:prstGeom>
        </p:spPr>
      </p:pic>
      <p:pic>
        <p:nvPicPr>
          <p:cNvPr id="29" name="図 28" descr="人, スポーツ, 屋外, 建物 が含まれている画像&#10;&#10;自動的に生成された説明">
            <a:extLst>
              <a:ext uri="{FF2B5EF4-FFF2-40B4-BE49-F238E27FC236}">
                <a16:creationId xmlns:a16="http://schemas.microsoft.com/office/drawing/2014/main" id="{E3E7C7F4-C4CA-6380-048E-D030BD33A5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3497" y="4640787"/>
            <a:ext cx="2047750" cy="1366685"/>
          </a:xfrm>
          <a:prstGeom prst="rect">
            <a:avLst/>
          </a:prstGeom>
        </p:spPr>
      </p:pic>
      <p:pic>
        <p:nvPicPr>
          <p:cNvPr id="31" name="図 30" descr="テーブル, 座る, 時計, 記号 が含まれている画像&#10;&#10;自動的に生成された説明">
            <a:extLst>
              <a:ext uri="{FF2B5EF4-FFF2-40B4-BE49-F238E27FC236}">
                <a16:creationId xmlns:a16="http://schemas.microsoft.com/office/drawing/2014/main" id="{66976D70-3E3C-672F-2E72-4441AF4C61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74089" y="4689681"/>
            <a:ext cx="2057634" cy="1373282"/>
          </a:xfrm>
          <a:prstGeom prst="rect">
            <a:avLst/>
          </a:prstGeom>
        </p:spPr>
      </p:pic>
      <p:pic>
        <p:nvPicPr>
          <p:cNvPr id="33" name="図 32" descr="机の上に置かれたベンチ&#10;&#10;中程度の精度で自動的に生成された説明">
            <a:extLst>
              <a:ext uri="{FF2B5EF4-FFF2-40B4-BE49-F238E27FC236}">
                <a16:creationId xmlns:a16="http://schemas.microsoft.com/office/drawing/2014/main" id="{E688C0C2-32DE-AD50-571B-E1CB302BD0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6074" y="4143993"/>
            <a:ext cx="2057634" cy="1373283"/>
          </a:xfrm>
          <a:prstGeom prst="rect">
            <a:avLst/>
          </a:prstGeom>
        </p:spPr>
      </p:pic>
      <p:sp>
        <p:nvSpPr>
          <p:cNvPr id="2" name="テキスト ボックス 4">
            <a:extLst>
              <a:ext uri="{FF2B5EF4-FFF2-40B4-BE49-F238E27FC236}">
                <a16:creationId xmlns:a16="http://schemas.microsoft.com/office/drawing/2014/main" id="{DE4BA7FC-A091-E183-0A92-9E0C07D39395}"/>
              </a:ext>
            </a:extLst>
          </p:cNvPr>
          <p:cNvSpPr txBox="1">
            <a:spLocks noChangeArrowheads="1"/>
          </p:cNvSpPr>
          <p:nvPr/>
        </p:nvSpPr>
        <p:spPr bwMode="auto">
          <a:xfrm>
            <a:off x="7208177" y="6009661"/>
            <a:ext cx="212354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Christian MARCLAY</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《Recycling Circles》2005</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3" name="テキスト ボックス 4">
            <a:extLst>
              <a:ext uri="{FF2B5EF4-FFF2-40B4-BE49-F238E27FC236}">
                <a16:creationId xmlns:a16="http://schemas.microsoft.com/office/drawing/2014/main" id="{E9A3CF8D-D4ED-AB5B-2213-C1C55267CAF4}"/>
              </a:ext>
            </a:extLst>
          </p:cNvPr>
          <p:cNvSpPr txBox="1">
            <a:spLocks noChangeArrowheads="1"/>
          </p:cNvSpPr>
          <p:nvPr/>
        </p:nvSpPr>
        <p:spPr bwMode="auto">
          <a:xfrm>
            <a:off x="5015157" y="5533894"/>
            <a:ext cx="21235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MATSUI</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Shiro</a:t>
            </a:r>
            <a:endParaRPr kumimoji="0" lang="en-US" altLang="ja-JP" sz="1050" dirty="0">
              <a:solidFill>
                <a:schemeClr val="bg1"/>
              </a:solidFill>
              <a:latin typeface="BIZ UD明朝 Medium" panose="02020500000000000000" pitchFamily="17" charset="-128"/>
              <a:ea typeface="BIZ UD明朝 Medium" panose="02020500000000000000" pitchFamily="17" charset="-128"/>
            </a:endParaRPr>
          </a:p>
          <a:p>
            <a:pPr algn="just" eaLnBrk="0" fontAlgn="base" hangingPunct="0">
              <a:spcBef>
                <a:spcPct val="0"/>
              </a:spcBef>
              <a:spcAft>
                <a:spcPct val="0"/>
              </a:spcAft>
            </a:pP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《climbing time / falling</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time》2017</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ACC15A2E-31A9-76F7-D001-F91F5643219B}"/>
              </a:ext>
            </a:extLst>
          </p:cNvPr>
          <p:cNvSpPr txBox="1">
            <a:spLocks noChangeArrowheads="1"/>
          </p:cNvSpPr>
          <p:nvPr/>
        </p:nvSpPr>
        <p:spPr bwMode="auto">
          <a:xfrm>
            <a:off x="2823182" y="5966589"/>
            <a:ext cx="212354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Eve</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of</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2017</a:t>
            </a:r>
            <a:r>
              <a:rPr kumimoji="0" lang="en-US" altLang="ja-JP" sz="1050" dirty="0">
                <a:solidFill>
                  <a:schemeClr val="bg1"/>
                </a:solidFill>
                <a:latin typeface="BIZ UD明朝 Medium" panose="02020500000000000000" pitchFamily="17" charset="-128"/>
                <a:ea typeface="BIZ UD明朝 Medium" panose="02020500000000000000" pitchFamily="17" charset="-128"/>
              </a:rPr>
              <a:t>:</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endParaRPr kumimoji="0" lang="en-US" altLang="ja-JP" sz="1050" dirty="0">
              <a:solidFill>
                <a:schemeClr val="bg1"/>
              </a:solidFill>
              <a:latin typeface="BIZ UD明朝 Medium" panose="02020500000000000000" pitchFamily="17" charset="-128"/>
              <a:ea typeface="BIZ UD明朝 Medium" panose="02020500000000000000" pitchFamily="17" charset="-128"/>
            </a:endParaRP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Sapporo</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August</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Festival   </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418B333E-ABD8-B20B-304C-4B7D0A9DD46C}"/>
              </a:ext>
            </a:extLst>
          </p:cNvPr>
          <p:cNvSpPr txBox="1">
            <a:spLocks noChangeArrowheads="1"/>
          </p:cNvSpPr>
          <p:nvPr/>
        </p:nvSpPr>
        <p:spPr bwMode="auto">
          <a:xfrm>
            <a:off x="601426" y="5487655"/>
            <a:ext cx="228689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OTOMO Yoshihide</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endPar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endParaRPr>
          </a:p>
          <a:p>
            <a:pPr algn="just"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AOYAMA</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Yasutomo</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endPar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endParaRPr>
          </a:p>
          <a:p>
            <a:pPr algn="just"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ITO </a:t>
            </a:r>
            <a:r>
              <a:rPr kumimoji="0" lang="en-US" altLang="ja-JP" sz="1050" dirty="0">
                <a:solidFill>
                  <a:schemeClr val="bg1"/>
                </a:solidFill>
                <a:latin typeface="BIZ UD明朝 Medium" panose="02020500000000000000" pitchFamily="17" charset="-128"/>
                <a:ea typeface="BIZ UD明朝 Medium" panose="02020500000000000000" pitchFamily="17" charset="-128"/>
              </a:rPr>
              <a:t>Takayuki</a:t>
            </a:r>
            <a:endPar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endParaRPr>
          </a:p>
          <a:p>
            <a:pPr algn="just"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《(with)without records》2017</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D11D8CCA-E433-5AE9-BB5C-620E2F8ECA9C}"/>
              </a:ext>
            </a:extLst>
          </p:cNvPr>
          <p:cNvSpPr txBox="1">
            <a:spLocks noChangeArrowheads="1"/>
          </p:cNvSpPr>
          <p:nvPr/>
        </p:nvSpPr>
        <p:spPr bwMode="auto">
          <a:xfrm>
            <a:off x="9473671" y="6018221"/>
            <a:ext cx="21235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SIAF2017</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Closing</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event:</a:t>
            </a:r>
          </a:p>
          <a:p>
            <a:pPr algn="just" eaLnBrk="0" fontAlgn="base" hangingPunct="0">
              <a:spcBef>
                <a:spcPct val="0"/>
              </a:spcBef>
              <a:spcAft>
                <a:spcPct val="0"/>
              </a:spcAft>
            </a:pP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Music</a:t>
            </a:r>
            <a:r>
              <a:rPr kumimoji="0" lang="ja-JP" altLang="en-US"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Art Set Free </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in </a:t>
            </a:r>
            <a:r>
              <a:rPr kumimoji="0" lang="en-US" altLang="ja-JP" sz="105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Moerenuma</a:t>
            </a:r>
            <a:r>
              <a:rPr kumimoji="0" lang="en-US" altLang="ja-JP" sz="105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Park</a:t>
            </a:r>
          </a:p>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   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4" name="テキスト ボックス 13">
            <a:extLst>
              <a:ext uri="{FF2B5EF4-FFF2-40B4-BE49-F238E27FC236}">
                <a16:creationId xmlns:a16="http://schemas.microsoft.com/office/drawing/2014/main" id="{5A32BE6D-1736-C8F9-F9C8-88094B349EB4}"/>
              </a:ext>
            </a:extLst>
          </p:cNvPr>
          <p:cNvSpPr txBox="1">
            <a:spLocks noChangeArrowheads="1"/>
          </p:cNvSpPr>
          <p:nvPr/>
        </p:nvSpPr>
        <p:spPr bwMode="auto">
          <a:xfrm>
            <a:off x="9701771" y="2433364"/>
            <a:ext cx="18710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Peter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Gannushkin</a:t>
            </a:r>
            <a:endParaRPr kumimoji="0" lang="en-US" altLang="ja-JP" sz="1050" dirty="0">
              <a:solidFill>
                <a:schemeClr val="bg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0959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1F6D159-EF60-EA75-85A8-96EDD044DEF9}"/>
              </a:ext>
            </a:extLst>
          </p:cNvPr>
          <p:cNvSpPr txBox="1"/>
          <p:nvPr/>
        </p:nvSpPr>
        <p:spPr>
          <a:xfrm>
            <a:off x="1085240" y="1310819"/>
            <a:ext cx="5666873" cy="2646878"/>
          </a:xfrm>
          <a:prstGeom prst="rect">
            <a:avLst/>
          </a:prstGeom>
          <a:noFill/>
        </p:spPr>
        <p:txBody>
          <a:bodyPr wrap="square" rtlCol="0">
            <a:spAutoFit/>
          </a:bodyPr>
          <a:lstStyle/>
          <a:p>
            <a:pPr algn="dist"/>
            <a:r>
              <a:rPr kumimoji="1" lang="en-US" altLang="ja-JP" sz="166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2020</a:t>
            </a:r>
            <a:endParaRPr kumimoji="1" lang="ja-JP" altLang="en-US" sz="16600" b="1" dirty="0">
              <a:solidFill>
                <a:schemeClr val="tx1">
                  <a:alpha val="60000"/>
                </a:schemeClr>
              </a:solidFill>
              <a:latin typeface="BIZ UD明朝 Medium" panose="02020500000000000000" pitchFamily="17" charset="-128"/>
              <a:ea typeface="BIZ UD明朝 Medium" panose="02020500000000000000" pitchFamily="17" charset="-128"/>
            </a:endParaRPr>
          </a:p>
        </p:txBody>
      </p:sp>
      <p:sp>
        <p:nvSpPr>
          <p:cNvPr id="10" name="タイトル 1">
            <a:extLst>
              <a:ext uri="{FF2B5EF4-FFF2-40B4-BE49-F238E27FC236}">
                <a16:creationId xmlns:a16="http://schemas.microsoft.com/office/drawing/2014/main" id="{DFBAAA89-5835-BAC7-556A-42AD0EB17969}"/>
              </a:ext>
            </a:extLst>
          </p:cNvPr>
          <p:cNvSpPr txBox="1">
            <a:spLocks/>
          </p:cNvSpPr>
          <p:nvPr/>
        </p:nvSpPr>
        <p:spPr>
          <a:xfrm>
            <a:off x="752165" y="1421949"/>
            <a:ext cx="7128465" cy="1645150"/>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芸術祭と鑑賞者をつなぐ様々な取り組みを構想。</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初の冬開催を目指していたが、新型コロナウイルスの世界的流行により中止。</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600" b="1" dirty="0">
                <a:solidFill>
                  <a:prstClr val="white"/>
                </a:solidFill>
                <a:latin typeface="BIZ UD明朝 Medium" panose="02020500000000000000" pitchFamily="17" charset="-128"/>
                <a:ea typeface="BIZ UD明朝 Medium" panose="02020500000000000000" pitchFamily="17" charset="-128"/>
              </a:rPr>
              <a:t>元々の会期に、</a:t>
            </a:r>
            <a:r>
              <a:rPr lang="en-US" altLang="ja-JP" sz="1600" b="1" dirty="0">
                <a:solidFill>
                  <a:prstClr val="white"/>
                </a:solidFill>
                <a:latin typeface="BIZ UD明朝 Medium" panose="02020500000000000000" pitchFamily="17" charset="-128"/>
                <a:ea typeface="BIZ UD明朝 Medium" panose="02020500000000000000" pitchFamily="17" charset="-128"/>
              </a:rPr>
              <a:t>SIAF2020</a:t>
            </a:r>
            <a:r>
              <a:rPr lang="ja-JP" altLang="en-US" sz="1600" b="1" dirty="0">
                <a:solidFill>
                  <a:prstClr val="white"/>
                </a:solidFill>
                <a:latin typeface="BIZ UD明朝 Medium" panose="02020500000000000000" pitchFamily="17" charset="-128"/>
                <a:ea typeface="BIZ UD明朝 Medium" panose="02020500000000000000" pitchFamily="17" charset="-128"/>
              </a:rPr>
              <a:t>の特別編として、オンラインプログラムや予定されていた企画の紹介展示を実施したほか、</a:t>
            </a:r>
            <a:r>
              <a:rPr lang="en-US" altLang="ja-JP" sz="1600" b="1" dirty="0">
                <a:solidFill>
                  <a:prstClr val="white"/>
                </a:solidFill>
                <a:latin typeface="BIZ UD明朝 Medium" panose="02020500000000000000" pitchFamily="17" charset="-128"/>
                <a:ea typeface="BIZ UD明朝 Medium" panose="02020500000000000000" pitchFamily="17" charset="-128"/>
              </a:rPr>
              <a:t>2021</a:t>
            </a:r>
            <a:r>
              <a:rPr lang="ja-JP" altLang="en-US" sz="1600" b="1" dirty="0">
                <a:solidFill>
                  <a:prstClr val="white"/>
                </a:solidFill>
                <a:latin typeface="BIZ UD明朝 Medium" panose="02020500000000000000" pitchFamily="17" charset="-128"/>
                <a:ea typeface="BIZ UD明朝 Medium" panose="02020500000000000000" pitchFamily="17" charset="-128"/>
              </a:rPr>
              <a:t>年３月に記録集を発行した。</a:t>
            </a:r>
            <a:endParaRPr lang="en-US" altLang="ja-JP" sz="1600" b="1" dirty="0">
              <a:solidFill>
                <a:prstClr val="white"/>
              </a:solidFill>
              <a:latin typeface="BIZ UD明朝 Medium" panose="02020500000000000000" pitchFamily="17" charset="-128"/>
              <a:ea typeface="BIZ UD明朝 Medium" panose="02020500000000000000" pitchFamily="17" charset="-128"/>
            </a:endParaRPr>
          </a:p>
        </p:txBody>
      </p:sp>
      <p:sp>
        <p:nvSpPr>
          <p:cNvPr id="12" name="テキスト ボックス 11">
            <a:extLst>
              <a:ext uri="{FF2B5EF4-FFF2-40B4-BE49-F238E27FC236}">
                <a16:creationId xmlns:a16="http://schemas.microsoft.com/office/drawing/2014/main" id="{CE2AE950-A3DF-BDE0-7141-343200D8FA54}"/>
              </a:ext>
            </a:extLst>
          </p:cNvPr>
          <p:cNvSpPr txBox="1"/>
          <p:nvPr/>
        </p:nvSpPr>
        <p:spPr>
          <a:xfrm>
            <a:off x="8012154" y="3052210"/>
            <a:ext cx="3719484" cy="2277547"/>
          </a:xfrm>
          <a:prstGeom prst="rect">
            <a:avLst/>
          </a:prstGeom>
          <a:noFill/>
        </p:spPr>
        <p:txBody>
          <a:bodyPr wrap="square" rtlCol="0">
            <a:spAutoFit/>
          </a:bodyPr>
          <a:lstStyle/>
          <a:p>
            <a:r>
              <a:rPr lang="ja-JP" altLang="en-US" sz="1600" dirty="0">
                <a:solidFill>
                  <a:schemeClr val="bg1"/>
                </a:solidFill>
                <a:effectLst/>
                <a:ea typeface="BIZ UD明朝 Medium" panose="02020500000000000000" pitchFamily="17" charset="-128"/>
                <a:cs typeface="Times New Roman" panose="02020603050405020304" pitchFamily="18" charset="0"/>
              </a:rPr>
              <a:t>ディレクターチーム</a:t>
            </a:r>
            <a:endParaRPr lang="en-US" altLang="ja-JP" sz="1600" dirty="0">
              <a:solidFill>
                <a:schemeClr val="bg1"/>
              </a:solidFill>
              <a:effectLst/>
              <a:ea typeface="BIZ UD明朝 Medium" panose="02020500000000000000" pitchFamily="17" charset="-128"/>
              <a:cs typeface="Times New Roman" panose="02020603050405020304" pitchFamily="18" charset="0"/>
            </a:endParaRPr>
          </a:p>
          <a:p>
            <a:r>
              <a:rPr lang="ja-JP" altLang="en-US" sz="1600" dirty="0">
                <a:solidFill>
                  <a:schemeClr val="bg1"/>
                </a:solidFill>
                <a:ea typeface="BIZ UD明朝 Medium" panose="02020500000000000000" pitchFamily="17" charset="-128"/>
                <a:cs typeface="Times New Roman" panose="02020603050405020304" pitchFamily="18" charset="0"/>
              </a:rPr>
              <a:t>天野 太郎／アグニエシュカ・クビツカ＝ジェドシェツカ／田村 かのこ</a:t>
            </a:r>
            <a:endParaRPr lang="en-US" altLang="ja-JP" sz="1600" dirty="0">
              <a:solidFill>
                <a:schemeClr val="bg1"/>
              </a:solidFill>
              <a:ea typeface="BIZ UD明朝 Medium" panose="02020500000000000000" pitchFamily="17" charset="-128"/>
              <a:cs typeface="Times New Roman" panose="02020603050405020304" pitchFamily="18" charset="0"/>
            </a:endParaRPr>
          </a:p>
          <a:p>
            <a:endParaRPr lang="en-US" altLang="ja-JP" sz="700" dirty="0">
              <a:solidFill>
                <a:schemeClr val="bg1"/>
              </a:solidFill>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Of Roots</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 </a:t>
            </a:r>
            <a:r>
              <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and Clouds</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ここで生きようとする</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endParaRPr lang="en-US" altLang="ja-JP" sz="7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サブテーマ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en-US" altLang="ja-JP" sz="1600" b="1" dirty="0" err="1">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Sinrit</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a:t>
            </a:r>
            <a:r>
              <a:rPr lang="en-US" altLang="ja-JP" sz="1600" b="1" dirty="0" err="1">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Niskur</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（アイヌ語）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p:txBody>
      </p:sp>
      <p:sp>
        <p:nvSpPr>
          <p:cNvPr id="13" name="タイトル 1">
            <a:extLst>
              <a:ext uri="{FF2B5EF4-FFF2-40B4-BE49-F238E27FC236}">
                <a16:creationId xmlns:a16="http://schemas.microsoft.com/office/drawing/2014/main" id="{CB41BD68-21EC-47AC-78B7-13795DF55E92}"/>
              </a:ext>
            </a:extLst>
          </p:cNvPr>
          <p:cNvSpPr txBox="1">
            <a:spLocks/>
          </p:cNvSpPr>
          <p:nvPr/>
        </p:nvSpPr>
        <p:spPr>
          <a:xfrm>
            <a:off x="728929" y="683262"/>
            <a:ext cx="7678406" cy="1229383"/>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2020</a:t>
            </a: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SIAF2020</a:t>
            </a:r>
            <a:r>
              <a:rPr kumimoji="1" lang="ja-JP" altLang="en-US" sz="18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（開催中止）</a:t>
            </a:r>
            <a:endParaRPr lang="en-US" altLang="ja-JP" sz="2400" b="1" dirty="0">
              <a:solidFill>
                <a:prstClr val="white"/>
              </a:solidFill>
              <a:latin typeface="BIZ UD明朝 Medium" panose="02020500000000000000" pitchFamily="17" charset="-128"/>
              <a:ea typeface="BIZ UD明朝 Medium" panose="02020500000000000000" pitchFamily="17" charset="-128"/>
            </a:endParaRPr>
          </a:p>
        </p:txBody>
      </p:sp>
      <p:pic>
        <p:nvPicPr>
          <p:cNvPr id="6" name="図 5" descr="メガネを掛けた男性&#10;&#10;自動的に生成された説明">
            <a:extLst>
              <a:ext uri="{FF2B5EF4-FFF2-40B4-BE49-F238E27FC236}">
                <a16:creationId xmlns:a16="http://schemas.microsoft.com/office/drawing/2014/main" id="{C323A0DA-0FB2-77FD-39E7-2191DECA52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88379" y="973550"/>
            <a:ext cx="1058862" cy="1815647"/>
          </a:xfrm>
          <a:prstGeom prst="rect">
            <a:avLst/>
          </a:prstGeom>
        </p:spPr>
      </p:pic>
      <p:pic>
        <p:nvPicPr>
          <p:cNvPr id="8" name="図 7" descr="窓の前に立っている女性&#10;&#10;中程度の精度で自動的に生成された説明">
            <a:extLst>
              <a:ext uri="{FF2B5EF4-FFF2-40B4-BE49-F238E27FC236}">
                <a16:creationId xmlns:a16="http://schemas.microsoft.com/office/drawing/2014/main" id="{C7BC6386-70C8-1EA2-C361-1E437FDC03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56316" y="973549"/>
            <a:ext cx="1144620" cy="1815647"/>
          </a:xfrm>
          <a:prstGeom prst="rect">
            <a:avLst/>
          </a:prstGeom>
        </p:spPr>
      </p:pic>
      <p:pic>
        <p:nvPicPr>
          <p:cNvPr id="3" name="図 2" descr="メガネをかけたスーツ姿の男性&#10;&#10;自動的に生成された説明">
            <a:extLst>
              <a:ext uri="{FF2B5EF4-FFF2-40B4-BE49-F238E27FC236}">
                <a16:creationId xmlns:a16="http://schemas.microsoft.com/office/drawing/2014/main" id="{4CD49230-ABE4-A3BA-21A1-6B620BDA31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0442" y="973549"/>
            <a:ext cx="1058862" cy="1815647"/>
          </a:xfrm>
          <a:prstGeom prst="rect">
            <a:avLst/>
          </a:prstGeom>
        </p:spPr>
      </p:pic>
      <p:pic>
        <p:nvPicPr>
          <p:cNvPr id="14" name="図 13" descr="屋内, 本, 写真, 座る が含まれている画像&#10;&#10;自動的に生成された説明">
            <a:extLst>
              <a:ext uri="{FF2B5EF4-FFF2-40B4-BE49-F238E27FC236}">
                <a16:creationId xmlns:a16="http://schemas.microsoft.com/office/drawing/2014/main" id="{FBF1342C-01E4-A2E9-334F-06F66DDAB5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649" y="3104703"/>
            <a:ext cx="3014304" cy="1705988"/>
          </a:xfrm>
          <a:prstGeom prst="rect">
            <a:avLst/>
          </a:prstGeom>
        </p:spPr>
      </p:pic>
      <p:pic>
        <p:nvPicPr>
          <p:cNvPr id="18" name="図 17" descr="グラフィカル ユーザー インターフェイス が含まれている画像&#10;&#10;自動的に生成された説明">
            <a:extLst>
              <a:ext uri="{FF2B5EF4-FFF2-40B4-BE49-F238E27FC236}">
                <a16:creationId xmlns:a16="http://schemas.microsoft.com/office/drawing/2014/main" id="{38A2A3E1-0022-6DB7-8CE6-095C9953F0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3623" y="4919571"/>
            <a:ext cx="2145330" cy="1608998"/>
          </a:xfrm>
          <a:prstGeom prst="rect">
            <a:avLst/>
          </a:prstGeom>
        </p:spPr>
      </p:pic>
      <p:pic>
        <p:nvPicPr>
          <p:cNvPr id="5" name="図 4" descr="屋内, 建物, テーブル, 大きい が含まれている画像&#10;&#10;自動的に生成された説明">
            <a:extLst>
              <a:ext uri="{FF2B5EF4-FFF2-40B4-BE49-F238E27FC236}">
                <a16:creationId xmlns:a16="http://schemas.microsoft.com/office/drawing/2014/main" id="{253EE6FF-0C42-2D45-3DAB-2EDA01E9391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82910" y="3693172"/>
            <a:ext cx="3628135" cy="2277547"/>
          </a:xfrm>
          <a:prstGeom prst="rect">
            <a:avLst/>
          </a:prstGeom>
        </p:spPr>
      </p:pic>
      <p:sp>
        <p:nvSpPr>
          <p:cNvPr id="7" name="テキスト ボックス 6">
            <a:extLst>
              <a:ext uri="{FF2B5EF4-FFF2-40B4-BE49-F238E27FC236}">
                <a16:creationId xmlns:a16="http://schemas.microsoft.com/office/drawing/2014/main" id="{FEC89817-0582-8D30-D1D6-C27D475CD695}"/>
              </a:ext>
            </a:extLst>
          </p:cNvPr>
          <p:cNvSpPr txBox="1">
            <a:spLocks noChangeArrowheads="1"/>
          </p:cNvSpPr>
          <p:nvPr/>
        </p:nvSpPr>
        <p:spPr bwMode="auto">
          <a:xfrm>
            <a:off x="5649065" y="5970719"/>
            <a:ext cx="20260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a:t>
            </a:r>
            <a:r>
              <a:rPr kumimoji="0" lang="en-US" altLang="ja-JP" sz="1050" dirty="0">
                <a:solidFill>
                  <a:schemeClr val="bg1"/>
                </a:solidFill>
                <a:latin typeface="BIZ UD明朝 Medium" panose="02020500000000000000" pitchFamily="17" charset="-128"/>
                <a:ea typeface="BIZ UD明朝 Medium" panose="02020500000000000000" pitchFamily="17" charset="-128"/>
              </a:rPr>
              <a:t>SIAF2020</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DOCUMENT</a:t>
            </a:r>
          </a:p>
          <a:p>
            <a:pPr algn="ct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9" name="テキスト ボックス 8">
            <a:extLst>
              <a:ext uri="{FF2B5EF4-FFF2-40B4-BE49-F238E27FC236}">
                <a16:creationId xmlns:a16="http://schemas.microsoft.com/office/drawing/2014/main" id="{8493BA52-D704-FF62-A70C-851BF08D4643}"/>
              </a:ext>
            </a:extLst>
          </p:cNvPr>
          <p:cNvSpPr txBox="1">
            <a:spLocks noChangeArrowheads="1"/>
          </p:cNvSpPr>
          <p:nvPr/>
        </p:nvSpPr>
        <p:spPr bwMode="auto">
          <a:xfrm>
            <a:off x="3699459" y="6332243"/>
            <a:ext cx="17356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Noriko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4448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CB41BD68-21EC-47AC-78B7-13795DF55E92}"/>
              </a:ext>
            </a:extLst>
          </p:cNvPr>
          <p:cNvSpPr txBox="1">
            <a:spLocks/>
          </p:cNvSpPr>
          <p:nvPr/>
        </p:nvSpPr>
        <p:spPr>
          <a:xfrm>
            <a:off x="736381" y="673070"/>
            <a:ext cx="6210613" cy="2106225"/>
          </a:xfrm>
          <a:prstGeom prst="rect">
            <a:avLst/>
          </a:prstGeom>
          <a:solidFill>
            <a:schemeClr val="tx1"/>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2024</a:t>
            </a: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SIAF2024</a:t>
            </a:r>
            <a:endParaRPr lang="en-US" altLang="ja-JP" sz="32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2024</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年１月</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日－２月</a:t>
            </a:r>
            <a:r>
              <a:rPr lang="en-US" altLang="ja-JP" sz="2400" b="1" dirty="0">
                <a:solidFill>
                  <a:prstClr val="white"/>
                </a:solidFill>
                <a:latin typeface="BIZ UD明朝 Medium" panose="02020500000000000000" pitchFamily="17" charset="-128"/>
                <a:ea typeface="BIZ UD明朝 Medium" panose="02020500000000000000" pitchFamily="17" charset="-128"/>
              </a:rPr>
              <a:t>25</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a:t>
            </a:r>
            <a:endPar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endParaRPr lang="en-US" altLang="ja-JP" sz="24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endParaRPr lang="en-US" altLang="ja-JP" sz="24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endParaRPr lang="en-US" altLang="ja-JP" sz="2400" b="1" dirty="0">
              <a:solidFill>
                <a:prstClr val="white"/>
              </a:solidFill>
              <a:latin typeface="BIZ UD明朝 Medium" panose="02020500000000000000" pitchFamily="17" charset="-128"/>
              <a:ea typeface="BIZ UD明朝 Medium" panose="02020500000000000000" pitchFamily="17" charset="-128"/>
            </a:endParaRPr>
          </a:p>
        </p:txBody>
      </p:sp>
      <p:pic>
        <p:nvPicPr>
          <p:cNvPr id="3" name="図 2" descr="テキスト&#10;&#10;自動的に生成された説明">
            <a:extLst>
              <a:ext uri="{FF2B5EF4-FFF2-40B4-BE49-F238E27FC236}">
                <a16:creationId xmlns:a16="http://schemas.microsoft.com/office/drawing/2014/main" id="{980B2BDF-C012-B30D-5F25-595D544EEA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3688" y="2063078"/>
            <a:ext cx="10784624" cy="4304787"/>
          </a:xfrm>
          <a:prstGeom prst="rect">
            <a:avLst/>
          </a:prstGeom>
        </p:spPr>
      </p:pic>
      <p:sp>
        <p:nvSpPr>
          <p:cNvPr id="5" name="正方形/長方形 4">
            <a:extLst>
              <a:ext uri="{FF2B5EF4-FFF2-40B4-BE49-F238E27FC236}">
                <a16:creationId xmlns:a16="http://schemas.microsoft.com/office/drawing/2014/main" id="{D4D1453A-9943-58E6-635F-4171DECE1C92}"/>
              </a:ext>
            </a:extLst>
          </p:cNvPr>
          <p:cNvSpPr/>
          <p:nvPr/>
        </p:nvSpPr>
        <p:spPr>
          <a:xfrm>
            <a:off x="2310063" y="1804744"/>
            <a:ext cx="1130969" cy="10587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E6B6924-D6B2-A7E0-AABB-4911A4EE55A5}"/>
              </a:ext>
            </a:extLst>
          </p:cNvPr>
          <p:cNvSpPr txBox="1"/>
          <p:nvPr/>
        </p:nvSpPr>
        <p:spPr>
          <a:xfrm>
            <a:off x="4094600" y="2161505"/>
            <a:ext cx="6424863" cy="369332"/>
          </a:xfrm>
          <a:prstGeom prst="rect">
            <a:avLst/>
          </a:prstGeom>
          <a:noFill/>
        </p:spPr>
        <p:txBody>
          <a:bodyPr wrap="square" rtlCol="0">
            <a:spAutoFit/>
          </a:bodyPr>
          <a:lstStyle/>
          <a:p>
            <a:r>
              <a:rPr kumimoji="1" lang="en-US" altLang="ja-JP" dirty="0">
                <a:solidFill>
                  <a:schemeClr val="bg1"/>
                </a:solidFill>
              </a:rPr>
              <a:t>A</a:t>
            </a:r>
            <a:r>
              <a:rPr kumimoji="1" lang="ja-JP" altLang="en-US" dirty="0">
                <a:solidFill>
                  <a:schemeClr val="bg1"/>
                </a:solidFill>
              </a:rPr>
              <a:t> </a:t>
            </a:r>
            <a:r>
              <a:rPr kumimoji="1" lang="en-US" altLang="ja-JP" dirty="0">
                <a:solidFill>
                  <a:schemeClr val="bg1"/>
                </a:solidFill>
              </a:rPr>
              <a:t>major</a:t>
            </a:r>
            <a:r>
              <a:rPr kumimoji="1" lang="ja-JP" altLang="en-US" dirty="0">
                <a:solidFill>
                  <a:schemeClr val="bg1"/>
                </a:solidFill>
              </a:rPr>
              <a:t> </a:t>
            </a:r>
            <a:r>
              <a:rPr lang="en-US" altLang="ja-JP" dirty="0">
                <a:solidFill>
                  <a:schemeClr val="bg1"/>
                </a:solidFill>
              </a:rPr>
              <a:t>art event that reflects on the future.</a:t>
            </a:r>
            <a:endParaRPr kumimoji="1" lang="ja-JP" altLang="en-US" dirty="0">
              <a:solidFill>
                <a:schemeClr val="bg1"/>
              </a:solidFill>
            </a:endParaRPr>
          </a:p>
        </p:txBody>
      </p:sp>
    </p:spTree>
    <p:extLst>
      <p:ext uri="{BB962C8B-B14F-4D97-AF65-F5344CB8AC3E}">
        <p14:creationId xmlns:p14="http://schemas.microsoft.com/office/powerpoint/2010/main" val="36772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1F6D159-EF60-EA75-85A8-96EDD044DEF9}"/>
              </a:ext>
            </a:extLst>
          </p:cNvPr>
          <p:cNvSpPr txBox="1"/>
          <p:nvPr/>
        </p:nvSpPr>
        <p:spPr>
          <a:xfrm>
            <a:off x="1064344" y="2096807"/>
            <a:ext cx="5701800" cy="1887696"/>
          </a:xfrm>
          <a:prstGeom prst="rect">
            <a:avLst/>
          </a:prstGeom>
          <a:noFill/>
        </p:spPr>
        <p:txBody>
          <a:bodyPr wrap="square" rtlCol="0">
            <a:spAutoFit/>
          </a:bodyPr>
          <a:lstStyle/>
          <a:p>
            <a:pPr algn="dist">
              <a:lnSpc>
                <a:spcPts val="14000"/>
              </a:lnSpc>
            </a:pPr>
            <a:r>
              <a:rPr kumimoji="1" lang="en-US" altLang="ja-JP" sz="166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2024</a:t>
            </a:r>
            <a:endParaRPr kumimoji="1" lang="ja-JP" altLang="en-US" sz="11500" b="1" dirty="0">
              <a:solidFill>
                <a:schemeClr val="tx1">
                  <a:alpha val="60000"/>
                </a:schemeClr>
              </a:solidFill>
              <a:latin typeface="BIZ UD明朝 Medium" panose="02020500000000000000" pitchFamily="17" charset="-128"/>
              <a:ea typeface="BIZ UD明朝 Medium" panose="02020500000000000000" pitchFamily="17" charset="-128"/>
            </a:endParaRPr>
          </a:p>
        </p:txBody>
      </p:sp>
      <p:sp>
        <p:nvSpPr>
          <p:cNvPr id="13" name="タイトル 1">
            <a:extLst>
              <a:ext uri="{FF2B5EF4-FFF2-40B4-BE49-F238E27FC236}">
                <a16:creationId xmlns:a16="http://schemas.microsoft.com/office/drawing/2014/main" id="{CB41BD68-21EC-47AC-78B7-13795DF55E92}"/>
              </a:ext>
            </a:extLst>
          </p:cNvPr>
          <p:cNvSpPr txBox="1">
            <a:spLocks/>
          </p:cNvSpPr>
          <p:nvPr/>
        </p:nvSpPr>
        <p:spPr>
          <a:xfrm>
            <a:off x="736381" y="673070"/>
            <a:ext cx="6210613" cy="1074027"/>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2024</a:t>
            </a: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SIAF2024</a:t>
            </a:r>
            <a:endParaRPr lang="en-US" altLang="ja-JP" sz="32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2024</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年１月</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日－２月</a:t>
            </a:r>
            <a:r>
              <a:rPr lang="en-US" altLang="ja-JP" sz="2400" b="1" dirty="0">
                <a:solidFill>
                  <a:prstClr val="white"/>
                </a:solidFill>
                <a:latin typeface="BIZ UD明朝 Medium" panose="02020500000000000000" pitchFamily="17" charset="-128"/>
                <a:ea typeface="BIZ UD明朝 Medium" panose="02020500000000000000" pitchFamily="17" charset="-128"/>
              </a:rPr>
              <a:t>25</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a:t>
            </a:r>
            <a:endParaRPr lang="en-US" altLang="ja-JP" sz="2400" b="1" dirty="0">
              <a:solidFill>
                <a:prstClr val="white"/>
              </a:solidFill>
              <a:latin typeface="BIZ UD明朝 Medium" panose="02020500000000000000" pitchFamily="17" charset="-128"/>
              <a:ea typeface="BIZ UD明朝 Medium" panose="02020500000000000000" pitchFamily="17" charset="-128"/>
            </a:endParaRPr>
          </a:p>
        </p:txBody>
      </p:sp>
      <p:pic>
        <p:nvPicPr>
          <p:cNvPr id="3" name="図 2" descr="黒いシャツを着ている男性&#10;&#10;自動的に生成された説明">
            <a:extLst>
              <a:ext uri="{FF2B5EF4-FFF2-40B4-BE49-F238E27FC236}">
                <a16:creationId xmlns:a16="http://schemas.microsoft.com/office/drawing/2014/main" id="{5B81EF2F-9567-3C07-EDC8-3BA46DABF9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02475" y="1885688"/>
            <a:ext cx="3269894" cy="3702700"/>
          </a:xfrm>
          <a:prstGeom prst="rect">
            <a:avLst/>
          </a:prstGeom>
        </p:spPr>
      </p:pic>
      <p:sp>
        <p:nvSpPr>
          <p:cNvPr id="2" name="テキスト ボックス 1">
            <a:extLst>
              <a:ext uri="{FF2B5EF4-FFF2-40B4-BE49-F238E27FC236}">
                <a16:creationId xmlns:a16="http://schemas.microsoft.com/office/drawing/2014/main" id="{D7076A77-17B1-951A-A718-53A519037A98}"/>
              </a:ext>
            </a:extLst>
          </p:cNvPr>
          <p:cNvSpPr txBox="1"/>
          <p:nvPr/>
        </p:nvSpPr>
        <p:spPr>
          <a:xfrm>
            <a:off x="1064344" y="3604491"/>
            <a:ext cx="5701800" cy="1651478"/>
          </a:xfrm>
          <a:prstGeom prst="rect">
            <a:avLst/>
          </a:prstGeom>
          <a:noFill/>
        </p:spPr>
        <p:txBody>
          <a:bodyPr wrap="square" rtlCol="0">
            <a:spAutoFit/>
          </a:bodyPr>
          <a:lstStyle/>
          <a:p>
            <a:pPr algn="dist">
              <a:lnSpc>
                <a:spcPts val="14000"/>
              </a:lnSpc>
            </a:pPr>
            <a:r>
              <a:rPr lang="en-US" altLang="ja-JP" sz="115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Winter</a:t>
            </a:r>
            <a:endParaRPr kumimoji="1" lang="ja-JP" altLang="en-US" sz="11500" b="1" dirty="0">
              <a:solidFill>
                <a:schemeClr val="tx1">
                  <a:alpha val="60000"/>
                </a:schemeClr>
              </a:solidFill>
              <a:latin typeface="BIZ UD明朝 Medium" panose="02020500000000000000" pitchFamily="17" charset="-128"/>
              <a:ea typeface="BIZ UD明朝 Medium" panose="02020500000000000000" pitchFamily="17" charset="-128"/>
            </a:endParaRPr>
          </a:p>
        </p:txBody>
      </p:sp>
      <p:sp>
        <p:nvSpPr>
          <p:cNvPr id="12" name="テキスト ボックス 11">
            <a:extLst>
              <a:ext uri="{FF2B5EF4-FFF2-40B4-BE49-F238E27FC236}">
                <a16:creationId xmlns:a16="http://schemas.microsoft.com/office/drawing/2014/main" id="{CE2AE950-A3DF-BDE0-7141-343200D8FA54}"/>
              </a:ext>
            </a:extLst>
          </p:cNvPr>
          <p:cNvSpPr txBox="1"/>
          <p:nvPr/>
        </p:nvSpPr>
        <p:spPr>
          <a:xfrm>
            <a:off x="1064344" y="4430230"/>
            <a:ext cx="6375619" cy="1246495"/>
          </a:xfrm>
          <a:prstGeom prst="rect">
            <a:avLst/>
          </a:prstGeom>
          <a:noFill/>
        </p:spPr>
        <p:txBody>
          <a:bodyPr wrap="square" rtlCol="0">
            <a:spAutoFit/>
          </a:bodyPr>
          <a:lstStyle/>
          <a:p>
            <a:r>
              <a:rPr lang="ja-JP" altLang="en-US" sz="2400" dirty="0">
                <a:solidFill>
                  <a:schemeClr val="bg1"/>
                </a:solidFill>
                <a:effectLst/>
                <a:ea typeface="BIZ UD明朝 Medium" panose="02020500000000000000" pitchFamily="17" charset="-128"/>
                <a:cs typeface="Times New Roman" panose="02020603050405020304" pitchFamily="18" charset="0"/>
              </a:rPr>
              <a:t>ディレクター</a:t>
            </a:r>
            <a:endParaRPr lang="en-US" altLang="ja-JP" sz="2400" dirty="0">
              <a:solidFill>
                <a:schemeClr val="bg1"/>
              </a:solidFill>
              <a:effectLst/>
              <a:ea typeface="BIZ UD明朝 Medium" panose="02020500000000000000" pitchFamily="17" charset="-128"/>
              <a:cs typeface="Times New Roman" panose="02020603050405020304" pitchFamily="18" charset="0"/>
            </a:endParaRPr>
          </a:p>
          <a:p>
            <a:endParaRPr lang="en-US" altLang="ja-JP" sz="500" dirty="0">
              <a:solidFill>
                <a:schemeClr val="bg1"/>
              </a:solidFill>
              <a:effectLst/>
              <a:ea typeface="BIZ UD明朝 Medium" panose="02020500000000000000" pitchFamily="17" charset="-128"/>
              <a:cs typeface="Times New Roman" panose="02020603050405020304" pitchFamily="18" charset="0"/>
            </a:endParaRPr>
          </a:p>
          <a:p>
            <a:r>
              <a:rPr lang="ja-JP" altLang="en-US" sz="1600" dirty="0">
                <a:solidFill>
                  <a:schemeClr val="bg1"/>
                </a:solidFill>
                <a:ea typeface="BIZ UD明朝 Medium" panose="02020500000000000000" pitchFamily="17" charset="-128"/>
                <a:cs typeface="Times New Roman" panose="02020603050405020304" pitchFamily="18" charset="0"/>
              </a:rPr>
              <a:t>　　</a:t>
            </a:r>
            <a:r>
              <a:rPr lang="ja-JP" altLang="en-US" dirty="0">
                <a:solidFill>
                  <a:schemeClr val="bg1"/>
                </a:solidFill>
                <a:ea typeface="BIZ UD明朝 Medium" panose="02020500000000000000" pitchFamily="17" charset="-128"/>
                <a:cs typeface="Times New Roman" panose="02020603050405020304" pitchFamily="18" charset="0"/>
              </a:rPr>
              <a:t>アルスエレクトロニカ・フューチャーラボ  共同代表</a:t>
            </a:r>
            <a:endParaRPr lang="en-US" altLang="ja-JP" sz="1600" dirty="0">
              <a:solidFill>
                <a:schemeClr val="bg1"/>
              </a:solidFill>
              <a:ea typeface="BIZ UD明朝 Medium" panose="02020500000000000000" pitchFamily="17" charset="-128"/>
              <a:cs typeface="Times New Roman" panose="02020603050405020304" pitchFamily="18" charset="0"/>
            </a:endParaRPr>
          </a:p>
          <a:p>
            <a:pPr algn="r"/>
            <a:r>
              <a:rPr lang="en-US" altLang="ja-JP" sz="2400" dirty="0">
                <a:solidFill>
                  <a:schemeClr val="bg1"/>
                </a:solidFill>
                <a:ea typeface="BIZ UD明朝 Medium" panose="02020500000000000000" pitchFamily="17" charset="-128"/>
                <a:cs typeface="Times New Roman" panose="02020603050405020304" pitchFamily="18" charset="0"/>
              </a:rPr>
              <a:t>  </a:t>
            </a:r>
            <a:r>
              <a:rPr lang="ja-JP" altLang="en-US" sz="2800" dirty="0">
                <a:solidFill>
                  <a:schemeClr val="bg1"/>
                </a:solidFill>
                <a:ea typeface="BIZ UD明朝 Medium" panose="02020500000000000000" pitchFamily="17" charset="-128"/>
                <a:cs typeface="Times New Roman" panose="02020603050405020304" pitchFamily="18" charset="0"/>
              </a:rPr>
              <a:t>小川 秀明</a:t>
            </a:r>
            <a:endParaRPr lang="en-US" altLang="ja-JP" sz="6000" b="1" dirty="0">
              <a:solidFill>
                <a:schemeClr val="bg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63492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A9D5EE5E-274D-DD00-6B87-8A3ECA8ACE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6530" y="948684"/>
            <a:ext cx="11158306" cy="4941581"/>
          </a:xfrm>
          <a:prstGeom prst="rect">
            <a:avLst/>
          </a:prstGeom>
        </p:spPr>
      </p:pic>
    </p:spTree>
    <p:extLst>
      <p:ext uri="{BB962C8B-B14F-4D97-AF65-F5344CB8AC3E}">
        <p14:creationId xmlns:p14="http://schemas.microsoft.com/office/powerpoint/2010/main" val="158606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050" name="Picture 2">
            <a:extLst>
              <a:ext uri="{FF2B5EF4-FFF2-40B4-BE49-F238E27FC236}">
                <a16:creationId xmlns:a16="http://schemas.microsoft.com/office/drawing/2014/main" id="{914A81CA-8570-68A7-ADF6-BAACED2377D9}"/>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570" y="419095"/>
            <a:ext cx="3933841" cy="254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53F9B4EC-AA0D-195A-8397-25C9E78E27E4}"/>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571" y="3419475"/>
            <a:ext cx="3933842" cy="252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BE42308F-55DC-0745-832A-EFB95FC7CC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45933" y="1419726"/>
            <a:ext cx="6787705" cy="452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a:extLst>
              <a:ext uri="{FF2B5EF4-FFF2-40B4-BE49-F238E27FC236}">
                <a16:creationId xmlns:a16="http://schemas.microsoft.com/office/drawing/2014/main" id="{3D4CE930-8F91-57A5-533D-0C7969E78C23}"/>
              </a:ext>
            </a:extLst>
          </p:cNvPr>
          <p:cNvSpPr txBox="1">
            <a:spLocks noChangeArrowheads="1"/>
          </p:cNvSpPr>
          <p:nvPr/>
        </p:nvSpPr>
        <p:spPr bwMode="auto">
          <a:xfrm>
            <a:off x="5045932" y="6051967"/>
            <a:ext cx="6793142" cy="300708"/>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Navid </a:t>
            </a:r>
            <a:r>
              <a:rPr kumimoji="0" lang="en-US" altLang="ja-JP"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Navab</a:t>
            </a:r>
            <a:r>
              <a:rPr kumimoji="0" lang="en-US" altLang="ja-JP"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Garnet </a:t>
            </a:r>
            <a:r>
              <a:rPr kumimoji="0" lang="en-US" altLang="ja-JP"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Willis《Organism</a:t>
            </a:r>
            <a:r>
              <a:rPr kumimoji="0" lang="ja-JP" altLang="en-US"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r>
              <a:rPr kumimoji="0" lang="en-US" altLang="ja-JP"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Excitable Chaos》</a:t>
            </a:r>
            <a:endParaRPr kumimoji="0" lang="ja-JP" altLang="ja-JP" sz="4000" b="0" i="0" u="none" strike="noStrike" cap="none" normalizeH="0" baseline="0" dirty="0">
              <a:ln>
                <a:noFill/>
              </a:ln>
              <a:solidFill>
                <a:schemeClr val="bg1"/>
              </a:solidFill>
              <a:effectLst/>
              <a:latin typeface="Arial" panose="020B0604020202020204" pitchFamily="34" charset="0"/>
            </a:endParaRPr>
          </a:p>
        </p:txBody>
      </p:sp>
      <p:sp>
        <p:nvSpPr>
          <p:cNvPr id="8" name="Text Box 6">
            <a:extLst>
              <a:ext uri="{FF2B5EF4-FFF2-40B4-BE49-F238E27FC236}">
                <a16:creationId xmlns:a16="http://schemas.microsoft.com/office/drawing/2014/main" id="{09D94814-FA50-D38A-AC69-BCD843561F45}"/>
              </a:ext>
            </a:extLst>
          </p:cNvPr>
          <p:cNvSpPr txBox="1">
            <a:spLocks noChangeArrowheads="1"/>
          </p:cNvSpPr>
          <p:nvPr/>
        </p:nvSpPr>
        <p:spPr bwMode="auto">
          <a:xfrm>
            <a:off x="791569" y="6014849"/>
            <a:ext cx="3775622" cy="300708"/>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96000"/>
              </a:lnSpc>
              <a:spcBef>
                <a:spcPct val="0"/>
              </a:spcBef>
              <a:spcAft>
                <a:spcPct val="0"/>
              </a:spcAft>
              <a:buClrTx/>
              <a:buSzTx/>
              <a:buFontTx/>
              <a:buNone/>
              <a:tabLst/>
            </a:pPr>
            <a:r>
              <a:rPr kumimoji="0" lang="ja-JP" altLang="en-US" dirty="0">
                <a:solidFill>
                  <a:schemeClr val="bg1"/>
                </a:solidFill>
                <a:latin typeface="BIZ UD明朝 Medium" panose="02020500000000000000" pitchFamily="17" charset="-128"/>
                <a:ea typeface="BIZ UD明朝 Medium" panose="02020500000000000000" pitchFamily="17" charset="-128"/>
              </a:rPr>
              <a:t>▲ </a:t>
            </a:r>
            <a:r>
              <a:rPr kumimoji="0" lang="en-US" altLang="ja-JP"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Bit.studio《FLOCK</a:t>
            </a:r>
            <a:r>
              <a:rPr kumimoji="0" lang="en-US" altLang="ja-JP"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OF》</a:t>
            </a:r>
            <a:endParaRPr kumimoji="0" lang="ja-JP" altLang="ja-JP" sz="4000" b="0" i="0" u="none" strike="noStrike" cap="none" normalizeH="0" baseline="0" dirty="0">
              <a:ln>
                <a:noFill/>
              </a:ln>
              <a:solidFill>
                <a:schemeClr val="bg1"/>
              </a:solidFill>
              <a:effectLst/>
              <a:latin typeface="Arial" panose="020B0604020202020204" pitchFamily="34" charset="0"/>
            </a:endParaRPr>
          </a:p>
        </p:txBody>
      </p:sp>
      <p:sp>
        <p:nvSpPr>
          <p:cNvPr id="11" name="Text Box 6">
            <a:extLst>
              <a:ext uri="{FF2B5EF4-FFF2-40B4-BE49-F238E27FC236}">
                <a16:creationId xmlns:a16="http://schemas.microsoft.com/office/drawing/2014/main" id="{8552BA10-FC64-0D31-5A1C-3A2DEB73AE4C}"/>
              </a:ext>
            </a:extLst>
          </p:cNvPr>
          <p:cNvSpPr txBox="1">
            <a:spLocks noChangeArrowheads="1"/>
          </p:cNvSpPr>
          <p:nvPr/>
        </p:nvSpPr>
        <p:spPr bwMode="auto">
          <a:xfrm>
            <a:off x="664667" y="3041364"/>
            <a:ext cx="4163559" cy="300708"/>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1600" dirty="0">
                <a:solidFill>
                  <a:schemeClr val="bg1"/>
                </a:solidFill>
                <a:latin typeface="BIZ UD明朝 Medium" panose="02020500000000000000" pitchFamily="17" charset="-128"/>
                <a:ea typeface="BIZ UD明朝 Medium" panose="02020500000000000000" pitchFamily="17" charset="-128"/>
              </a:rPr>
              <a:t>▲ </a:t>
            </a:r>
            <a:r>
              <a:rPr kumimoji="0" lang="en-US" altLang="ja-JP" sz="16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ELECTRONICOS FANTASTICOS!</a:t>
            </a:r>
            <a:r>
              <a:rPr kumimoji="0" lang="ja-JP" altLang="en-US" sz="16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による演奏</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AC0C14C-DF16-04FC-5055-514AC07D9B8E}"/>
              </a:ext>
            </a:extLst>
          </p:cNvPr>
          <p:cNvSpPr txBox="1">
            <a:spLocks noChangeArrowheads="1"/>
          </p:cNvSpPr>
          <p:nvPr/>
        </p:nvSpPr>
        <p:spPr bwMode="auto">
          <a:xfrm>
            <a:off x="4828226" y="418389"/>
            <a:ext cx="7223118" cy="492000"/>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en-US" altLang="ja-JP" sz="2800" dirty="0">
                <a:solidFill>
                  <a:schemeClr val="bg1"/>
                </a:solidFill>
                <a:latin typeface="BIZ UD明朝 Medium" panose="02020500000000000000" pitchFamily="17" charset="-128"/>
                <a:ea typeface="BIZ UD明朝 Medium" panose="02020500000000000000" pitchFamily="17" charset="-128"/>
              </a:rPr>
              <a:t>2024</a:t>
            </a:r>
            <a:r>
              <a:rPr kumimoji="0" lang="ja-JP" altLang="en-US" sz="2800" dirty="0">
                <a:solidFill>
                  <a:schemeClr val="bg1"/>
                </a:solidFill>
                <a:latin typeface="BIZ UD明朝 Medium" panose="02020500000000000000" pitchFamily="17" charset="-128"/>
                <a:ea typeface="BIZ UD明朝 Medium" panose="02020500000000000000" pitchFamily="17" charset="-128"/>
              </a:rPr>
              <a:t>年の</a:t>
            </a:r>
            <a:r>
              <a:rPr kumimoji="0" lang="en-US" altLang="ja-JP" sz="2800" dirty="0">
                <a:solidFill>
                  <a:schemeClr val="bg1"/>
                </a:solidFill>
                <a:latin typeface="BIZ UD明朝 Medium" panose="02020500000000000000" pitchFamily="17" charset="-128"/>
                <a:ea typeface="BIZ UD明朝 Medium" panose="02020500000000000000" pitchFamily="17" charset="-128"/>
              </a:rPr>
              <a:t>Ars</a:t>
            </a:r>
            <a:r>
              <a:rPr kumimoji="0" lang="ja-JP" altLang="en-US" sz="2800" dirty="0">
                <a:solidFill>
                  <a:schemeClr val="bg1"/>
                </a:solidFill>
                <a:latin typeface="BIZ UD明朝 Medium" panose="02020500000000000000" pitchFamily="17" charset="-128"/>
                <a:ea typeface="BIZ UD明朝 Medium" panose="02020500000000000000" pitchFamily="17" charset="-128"/>
              </a:rPr>
              <a:t> </a:t>
            </a:r>
            <a:r>
              <a:rPr kumimoji="0" lang="en-US" altLang="ja-JP" sz="2800" dirty="0">
                <a:solidFill>
                  <a:schemeClr val="bg1"/>
                </a:solidFill>
                <a:latin typeface="BIZ UD明朝 Medium" panose="02020500000000000000" pitchFamily="17" charset="-128"/>
                <a:ea typeface="BIZ UD明朝 Medium" panose="02020500000000000000" pitchFamily="17" charset="-128"/>
              </a:rPr>
              <a:t>Electronica Festival</a:t>
            </a:r>
            <a:r>
              <a:rPr kumimoji="0" lang="ja-JP" altLang="en-US" sz="2800" dirty="0">
                <a:solidFill>
                  <a:schemeClr val="bg1"/>
                </a:solidFill>
                <a:latin typeface="BIZ UD明朝 Medium" panose="02020500000000000000" pitchFamily="17" charset="-128"/>
                <a:ea typeface="BIZ UD明朝 Medium" panose="02020500000000000000" pitchFamily="17" charset="-128"/>
              </a:rPr>
              <a:t>の展示</a:t>
            </a:r>
            <a:endParaRPr kumimoji="0" lang="ja-JP" altLang="ja-JP" sz="5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77733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70A858-A49C-299F-385D-D61E1225C062}"/>
              </a:ext>
            </a:extLst>
          </p:cNvPr>
          <p:cNvSpPr/>
          <p:nvPr/>
        </p:nvSpPr>
        <p:spPr>
          <a:xfrm>
            <a:off x="0" y="-9526"/>
            <a:ext cx="12192000" cy="6867525"/>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 name="図 4" descr="テキスト&#10;&#10;自動的に生成された説明">
            <a:extLst>
              <a:ext uri="{FF2B5EF4-FFF2-40B4-BE49-F238E27FC236}">
                <a16:creationId xmlns:a16="http://schemas.microsoft.com/office/drawing/2014/main" id="{7DC05766-241B-8E83-F0AA-E3F3E32544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133" y="768249"/>
            <a:ext cx="11337733" cy="5593328"/>
          </a:xfrm>
          <a:prstGeom prst="rect">
            <a:avLst/>
          </a:prstGeom>
        </p:spPr>
      </p:pic>
    </p:spTree>
    <p:extLst>
      <p:ext uri="{BB962C8B-B14F-4D97-AF65-F5344CB8AC3E}">
        <p14:creationId xmlns:p14="http://schemas.microsoft.com/office/powerpoint/2010/main" val="25238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CCDC399-1F0F-F3CA-31F5-3C6D3642A9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4" y="2835815"/>
            <a:ext cx="12181431" cy="1097431"/>
          </a:xfrm>
          <a:prstGeom prst="rect">
            <a:avLst/>
          </a:prstGeom>
        </p:spPr>
      </p:pic>
      <p:sp>
        <p:nvSpPr>
          <p:cNvPr id="19" name="正方形/長方形 18">
            <a:extLst>
              <a:ext uri="{FF2B5EF4-FFF2-40B4-BE49-F238E27FC236}">
                <a16:creationId xmlns:a16="http://schemas.microsoft.com/office/drawing/2014/main" id="{2FA2234D-C2B6-A59D-E9DA-517949745E07}"/>
              </a:ext>
            </a:extLst>
          </p:cNvPr>
          <p:cNvSpPr/>
          <p:nvPr/>
        </p:nvSpPr>
        <p:spPr>
          <a:xfrm>
            <a:off x="19290" y="3680963"/>
            <a:ext cx="2660442"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3954EB8-580E-3B93-59F5-A75212BD139E}"/>
              </a:ext>
            </a:extLst>
          </p:cNvPr>
          <p:cNvSpPr/>
          <p:nvPr/>
        </p:nvSpPr>
        <p:spPr>
          <a:xfrm>
            <a:off x="8720" y="2629750"/>
            <a:ext cx="2887579"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B694387-1885-3F89-EDA4-119809032870}"/>
              </a:ext>
            </a:extLst>
          </p:cNvPr>
          <p:cNvSpPr/>
          <p:nvPr/>
        </p:nvSpPr>
        <p:spPr>
          <a:xfrm>
            <a:off x="745225" y="2611926"/>
            <a:ext cx="2887579" cy="331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E9E167-8ED8-9B80-8D6A-80B90A2F8743}"/>
              </a:ext>
            </a:extLst>
          </p:cNvPr>
          <p:cNvSpPr txBox="1"/>
          <p:nvPr/>
        </p:nvSpPr>
        <p:spPr>
          <a:xfrm>
            <a:off x="3010886" y="6086537"/>
            <a:ext cx="2892543" cy="523220"/>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札幌芸術の森美術館</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100" dirty="0">
                <a:latin typeface="BIZ UD明朝 Medium" panose="02020500000000000000" pitchFamily="17" charset="-128"/>
                <a:ea typeface="BIZ UD明朝 Medium" panose="02020500000000000000" pitchFamily="17" charset="-128"/>
              </a:rPr>
              <a:t>メディアアートの楽しさを発見！</a:t>
            </a:r>
            <a:endParaRPr lang="en-US" altLang="ja-JP" sz="1100" dirty="0">
              <a:latin typeface="BIZ UD明朝 Medium" panose="02020500000000000000" pitchFamily="17" charset="-128"/>
              <a:ea typeface="BIZ UD明朝 Medium" panose="02020500000000000000" pitchFamily="17" charset="-128"/>
            </a:endParaRPr>
          </a:p>
        </p:txBody>
      </p:sp>
      <p:sp>
        <p:nvSpPr>
          <p:cNvPr id="23" name="テキスト ボックス 22">
            <a:extLst>
              <a:ext uri="{FF2B5EF4-FFF2-40B4-BE49-F238E27FC236}">
                <a16:creationId xmlns:a16="http://schemas.microsoft.com/office/drawing/2014/main" id="{0E163A17-2A81-098C-AFF5-49DAF0B299D5}"/>
              </a:ext>
            </a:extLst>
          </p:cNvPr>
          <p:cNvSpPr txBox="1"/>
          <p:nvPr/>
        </p:nvSpPr>
        <p:spPr>
          <a:xfrm>
            <a:off x="6096001" y="6088559"/>
            <a:ext cx="2685371" cy="769441"/>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さっぽろ雪まつり</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600" b="1" dirty="0">
                <a:latin typeface="BIZ UDゴシック" panose="020B0400000000000000" pitchFamily="49" charset="-128"/>
                <a:ea typeface="BIZ UDゴシック" panose="020B0400000000000000" pitchFamily="49" charset="-128"/>
              </a:rPr>
              <a:t>大通り２丁目会場</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100" dirty="0">
                <a:latin typeface="BIZ UD明朝 Medium" panose="02020500000000000000" pitchFamily="17" charset="-128"/>
                <a:ea typeface="BIZ UD明朝 Medium" panose="02020500000000000000" pitchFamily="17" charset="-128"/>
              </a:rPr>
              <a:t>さぁ、雪と未来の実験区へ</a:t>
            </a:r>
            <a:endParaRPr lang="en-US" altLang="ja-JP" sz="1100" dirty="0">
              <a:latin typeface="BIZ UD明朝 Medium" panose="02020500000000000000" pitchFamily="17" charset="-128"/>
              <a:ea typeface="BIZ UD明朝 Medium" panose="02020500000000000000" pitchFamily="17" charset="-128"/>
            </a:endParaRPr>
          </a:p>
        </p:txBody>
      </p:sp>
      <p:sp>
        <p:nvSpPr>
          <p:cNvPr id="24" name="テキスト ボックス 23">
            <a:extLst>
              <a:ext uri="{FF2B5EF4-FFF2-40B4-BE49-F238E27FC236}">
                <a16:creationId xmlns:a16="http://schemas.microsoft.com/office/drawing/2014/main" id="{A3D3BB2A-D16C-D8AB-A80E-CF092AB410CE}"/>
              </a:ext>
            </a:extLst>
          </p:cNvPr>
          <p:cNvSpPr txBox="1"/>
          <p:nvPr/>
        </p:nvSpPr>
        <p:spPr>
          <a:xfrm>
            <a:off x="9026431" y="6106108"/>
            <a:ext cx="2685371" cy="677108"/>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モエレ沼公園</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100" dirty="0">
                <a:latin typeface="BIZ UD明朝 Medium" panose="02020500000000000000" pitchFamily="17" charset="-128"/>
                <a:ea typeface="BIZ UD明朝 Medium" panose="02020500000000000000" pitchFamily="17" charset="-128"/>
              </a:rPr>
              <a:t>「雪</a:t>
            </a:r>
            <a:r>
              <a:rPr lang="en-US" altLang="ja-JP" sz="1100" dirty="0">
                <a:latin typeface="BIZ UD明朝 Medium" panose="02020500000000000000" pitchFamily="17" charset="-128"/>
                <a:ea typeface="BIZ UD明朝 Medium" panose="02020500000000000000" pitchFamily="17" charset="-128"/>
              </a:rPr>
              <a:t>×</a:t>
            </a:r>
            <a:r>
              <a:rPr lang="ja-JP" altLang="en-US" sz="1100" dirty="0">
                <a:latin typeface="BIZ UD明朝 Medium" panose="02020500000000000000" pitchFamily="17" charset="-128"/>
                <a:ea typeface="BIZ UD明朝 Medium" panose="02020500000000000000" pitchFamily="17" charset="-128"/>
              </a:rPr>
              <a:t>スポーツ</a:t>
            </a:r>
            <a:r>
              <a:rPr lang="en-US" altLang="ja-JP" sz="1100" dirty="0">
                <a:latin typeface="BIZ UD明朝 Medium" panose="02020500000000000000" pitchFamily="17" charset="-128"/>
                <a:ea typeface="BIZ UD明朝 Medium" panose="02020500000000000000" pitchFamily="17" charset="-128"/>
              </a:rPr>
              <a:t>×</a:t>
            </a:r>
            <a:r>
              <a:rPr lang="ja-JP" altLang="en-US" sz="1100" dirty="0">
                <a:latin typeface="BIZ UD明朝 Medium" panose="02020500000000000000" pitchFamily="17" charset="-128"/>
                <a:ea typeface="BIZ UD明朝 Medium" panose="02020500000000000000" pitchFamily="17" charset="-128"/>
              </a:rPr>
              <a:t>テクノロジー」で</a:t>
            </a:r>
            <a:endParaRPr lang="en-US" altLang="ja-JP" sz="1100" dirty="0">
              <a:latin typeface="BIZ UD明朝 Medium" panose="02020500000000000000" pitchFamily="17" charset="-128"/>
              <a:ea typeface="BIZ UD明朝 Medium" panose="02020500000000000000" pitchFamily="17" charset="-128"/>
            </a:endParaRPr>
          </a:p>
          <a:p>
            <a:pPr algn="ctr"/>
            <a:r>
              <a:rPr lang="ja-JP" altLang="en-US" sz="1100" dirty="0">
                <a:latin typeface="BIZ UD明朝 Medium" panose="02020500000000000000" pitchFamily="17" charset="-128"/>
                <a:ea typeface="BIZ UD明朝 Medium" panose="02020500000000000000" pitchFamily="17" charset="-128"/>
              </a:rPr>
              <a:t>未来のスポーツをつくる</a:t>
            </a:r>
            <a:endParaRPr lang="en-US" altLang="ja-JP" sz="1100" dirty="0">
              <a:latin typeface="BIZ UD明朝 Medium" panose="02020500000000000000" pitchFamily="17" charset="-128"/>
              <a:ea typeface="BIZ UD明朝 Medium" panose="02020500000000000000" pitchFamily="17" charset="-128"/>
            </a:endParaRPr>
          </a:p>
        </p:txBody>
      </p:sp>
      <p:sp>
        <p:nvSpPr>
          <p:cNvPr id="25" name="テキスト ボックス 24">
            <a:extLst>
              <a:ext uri="{FF2B5EF4-FFF2-40B4-BE49-F238E27FC236}">
                <a16:creationId xmlns:a16="http://schemas.microsoft.com/office/drawing/2014/main" id="{E4EE27E8-52D9-1D02-2DE8-CC1387265AF7}"/>
              </a:ext>
            </a:extLst>
          </p:cNvPr>
          <p:cNvSpPr txBox="1"/>
          <p:nvPr/>
        </p:nvSpPr>
        <p:spPr>
          <a:xfrm>
            <a:off x="7614757" y="2480966"/>
            <a:ext cx="2665345" cy="538609"/>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未来劇場</a:t>
            </a:r>
            <a:r>
              <a:rPr lang="ja-JP" altLang="en-US" sz="1200" dirty="0">
                <a:latin typeface="BIZ UDゴシック" panose="020B0400000000000000" pitchFamily="49" charset="-128"/>
                <a:ea typeface="BIZ UDゴシック" panose="020B0400000000000000" pitchFamily="49" charset="-128"/>
              </a:rPr>
              <a:t>（東</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丁目劇場施設）</a:t>
            </a:r>
            <a:endParaRPr lang="en-US" altLang="ja-JP" sz="1200" dirty="0">
              <a:latin typeface="BIZ UDゴシック" panose="020B0400000000000000" pitchFamily="49" charset="-128"/>
              <a:ea typeface="BIZ UDゴシック" panose="020B0400000000000000" pitchFamily="49" charset="-128"/>
            </a:endParaRPr>
          </a:p>
          <a:p>
            <a:pPr algn="ctr"/>
            <a:r>
              <a:rPr lang="en-US" altLang="ja-JP" sz="1300" dirty="0">
                <a:latin typeface="BIZ UD明朝 Medium" panose="02020500000000000000" pitchFamily="17" charset="-128"/>
                <a:ea typeface="BIZ UD明朝 Medium" panose="02020500000000000000" pitchFamily="17" charset="-128"/>
              </a:rPr>
              <a:t>100</a:t>
            </a:r>
            <a:r>
              <a:rPr lang="ja-JP" altLang="en-US" sz="1300" dirty="0">
                <a:latin typeface="BIZ UD明朝 Medium" panose="02020500000000000000" pitchFamily="17" charset="-128"/>
                <a:ea typeface="BIZ UD明朝 Medium" panose="02020500000000000000" pitchFamily="17" charset="-128"/>
              </a:rPr>
              <a:t>年後の未来を考える場所</a:t>
            </a:r>
            <a:endParaRPr lang="en-US" altLang="ja-JP" sz="1300" dirty="0">
              <a:latin typeface="BIZ UD明朝 Medium" panose="02020500000000000000" pitchFamily="17" charset="-128"/>
              <a:ea typeface="BIZ UD明朝 Medium" panose="02020500000000000000" pitchFamily="17" charset="-128"/>
            </a:endParaRPr>
          </a:p>
        </p:txBody>
      </p:sp>
      <p:sp>
        <p:nvSpPr>
          <p:cNvPr id="26" name="テキスト ボックス 25">
            <a:extLst>
              <a:ext uri="{FF2B5EF4-FFF2-40B4-BE49-F238E27FC236}">
                <a16:creationId xmlns:a16="http://schemas.microsoft.com/office/drawing/2014/main" id="{12D81F99-48A3-C235-40C4-715B656B07F2}"/>
              </a:ext>
            </a:extLst>
          </p:cNvPr>
          <p:cNvSpPr txBox="1"/>
          <p:nvPr/>
        </p:nvSpPr>
        <p:spPr>
          <a:xfrm>
            <a:off x="4730182" y="2474348"/>
            <a:ext cx="2665345" cy="538609"/>
          </a:xfrm>
          <a:prstGeom prst="rect">
            <a:avLst/>
          </a:prstGeom>
          <a:noFill/>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札幌文化芸術交流センター</a:t>
            </a:r>
            <a:r>
              <a:rPr lang="en-US" altLang="ja-JP" sz="1600" b="1" dirty="0">
                <a:latin typeface="BIZ UDゴシック" panose="020B0400000000000000" pitchFamily="49" charset="-128"/>
                <a:ea typeface="BIZ UDゴシック" panose="020B0400000000000000" pitchFamily="49" charset="-128"/>
              </a:rPr>
              <a:t>SCARTS</a:t>
            </a:r>
          </a:p>
          <a:p>
            <a:pPr algn="ctr"/>
            <a:r>
              <a:rPr lang="en-US" altLang="ja-JP" sz="1300" dirty="0">
                <a:latin typeface="BIZ UD明朝 Medium" panose="02020500000000000000" pitchFamily="17" charset="-128"/>
                <a:ea typeface="BIZ UD明朝 Medium" panose="02020500000000000000" pitchFamily="17" charset="-128"/>
              </a:rPr>
              <a:t>SIAF2024</a:t>
            </a:r>
            <a:r>
              <a:rPr lang="ja-JP" altLang="en-US" sz="1300" dirty="0">
                <a:latin typeface="BIZ UD明朝 Medium" panose="02020500000000000000" pitchFamily="17" charset="-128"/>
                <a:ea typeface="BIZ UD明朝 Medium" panose="02020500000000000000" pitchFamily="17" charset="-128"/>
              </a:rPr>
              <a:t>の旅を始める現在地</a:t>
            </a:r>
            <a:endParaRPr lang="en-US" altLang="ja-JP" sz="1300" dirty="0">
              <a:latin typeface="BIZ UD明朝 Medium" panose="02020500000000000000" pitchFamily="17" charset="-128"/>
              <a:ea typeface="BIZ UD明朝 Medium" panose="02020500000000000000" pitchFamily="17" charset="-128"/>
            </a:endParaRPr>
          </a:p>
        </p:txBody>
      </p:sp>
      <p:sp>
        <p:nvSpPr>
          <p:cNvPr id="27" name="テキスト ボックス 26">
            <a:extLst>
              <a:ext uri="{FF2B5EF4-FFF2-40B4-BE49-F238E27FC236}">
                <a16:creationId xmlns:a16="http://schemas.microsoft.com/office/drawing/2014/main" id="{1831D803-2250-1632-9269-1AC3BA1DF7FB}"/>
              </a:ext>
            </a:extLst>
          </p:cNvPr>
          <p:cNvSpPr txBox="1"/>
          <p:nvPr/>
        </p:nvSpPr>
        <p:spPr>
          <a:xfrm>
            <a:off x="1450007" y="2511461"/>
            <a:ext cx="3592994" cy="507831"/>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北海道立近代美術館</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100" dirty="0">
                <a:latin typeface="BIZ UD明朝 Medium" panose="02020500000000000000" pitchFamily="17" charset="-128"/>
                <a:ea typeface="BIZ UD明朝 Medium" panose="02020500000000000000" pitchFamily="17" charset="-128"/>
              </a:rPr>
              <a:t>キーワードは「フラジャイル＝取扱注意</a:t>
            </a:r>
            <a:r>
              <a:rPr lang="en-US" altLang="ja-JP" sz="1100" dirty="0">
                <a:latin typeface="BIZ UD明朝 Medium" panose="02020500000000000000" pitchFamily="17" charset="-128"/>
                <a:ea typeface="BIZ UD明朝 Medium" panose="02020500000000000000" pitchFamily="17" charset="-128"/>
              </a:rPr>
              <a:t>⁉</a:t>
            </a:r>
            <a:r>
              <a:rPr lang="ja-JP" altLang="en-US" sz="1100" dirty="0">
                <a:latin typeface="BIZ UD明朝 Medium" panose="02020500000000000000" pitchFamily="17" charset="-128"/>
                <a:ea typeface="BIZ UD明朝 Medium" panose="02020500000000000000" pitchFamily="17" charset="-128"/>
              </a:rPr>
              <a:t>」</a:t>
            </a:r>
            <a:endParaRPr lang="en-US" altLang="ja-JP" sz="1100" dirty="0">
              <a:latin typeface="BIZ UD明朝 Medium" panose="02020500000000000000" pitchFamily="17" charset="-128"/>
              <a:ea typeface="BIZ UD明朝 Medium" panose="02020500000000000000" pitchFamily="17" charset="-128"/>
            </a:endParaRPr>
          </a:p>
        </p:txBody>
      </p:sp>
      <p:sp>
        <p:nvSpPr>
          <p:cNvPr id="28" name="テキスト ボックス 27">
            <a:extLst>
              <a:ext uri="{FF2B5EF4-FFF2-40B4-BE49-F238E27FC236}">
                <a16:creationId xmlns:a16="http://schemas.microsoft.com/office/drawing/2014/main" id="{81BBC8A1-A895-4A13-4A1E-08B5B6E730BC}"/>
              </a:ext>
            </a:extLst>
          </p:cNvPr>
          <p:cNvSpPr txBox="1"/>
          <p:nvPr/>
        </p:nvSpPr>
        <p:spPr>
          <a:xfrm>
            <a:off x="3101713" y="3863687"/>
            <a:ext cx="8587628" cy="338554"/>
          </a:xfrm>
          <a:prstGeom prst="rect">
            <a:avLst/>
          </a:prstGeom>
          <a:solidFill>
            <a:schemeClr val="accent5">
              <a:lumMod val="60000"/>
              <a:lumOff val="40000"/>
            </a:schemeClr>
          </a:solid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未来の冬の実験区</a:t>
            </a:r>
            <a:endParaRPr lang="en-US" altLang="ja-JP" sz="1600" b="1"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56EF3527-26A5-654B-21D6-6C94E46B29F3}"/>
              </a:ext>
            </a:extLst>
          </p:cNvPr>
          <p:cNvSpPr txBox="1"/>
          <p:nvPr/>
        </p:nvSpPr>
        <p:spPr>
          <a:xfrm>
            <a:off x="1" y="74642"/>
            <a:ext cx="12200720" cy="584775"/>
          </a:xfrm>
          <a:prstGeom prst="rect">
            <a:avLst/>
          </a:prstGeom>
          <a:noFill/>
        </p:spPr>
        <p:txBody>
          <a:bodyPr wrap="square" rtlCol="0">
            <a:spAutoFit/>
          </a:bodyPr>
          <a:lstStyle/>
          <a:p>
            <a:pPr algn="ctr"/>
            <a:r>
              <a:rPr lang="ja-JP" altLang="en-US" sz="3200" b="1" dirty="0">
                <a:latin typeface="BIZ UDゴシック" panose="020B0400000000000000" pitchFamily="49" charset="-128"/>
                <a:ea typeface="BIZ UDゴシック" panose="020B0400000000000000" pitchFamily="49" charset="-128"/>
              </a:rPr>
              <a:t>都心部から郊外にまたがる６つの会場</a:t>
            </a:r>
            <a:endParaRPr lang="en-US" altLang="ja-JP" sz="3200" b="1"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4B56F7B2-ECB1-214D-3526-68C7BBB4E5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7214" y="692788"/>
            <a:ext cx="2877626" cy="1877381"/>
          </a:xfrm>
          <a:prstGeom prst="rect">
            <a:avLst/>
          </a:prstGeom>
        </p:spPr>
      </p:pic>
      <p:pic>
        <p:nvPicPr>
          <p:cNvPr id="3" name="図 2" descr="雪が積もっている建物&#10;&#10;中程度の精度で自動的に生成された説明">
            <a:extLst>
              <a:ext uri="{FF2B5EF4-FFF2-40B4-BE49-F238E27FC236}">
                <a16:creationId xmlns:a16="http://schemas.microsoft.com/office/drawing/2014/main" id="{B4FDC2A0-B8F5-76F4-1EC6-D8C8B4A019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53861" y="845187"/>
            <a:ext cx="2490388" cy="1581697"/>
          </a:xfrm>
          <a:prstGeom prst="rect">
            <a:avLst/>
          </a:prstGeom>
          <a:ln>
            <a:noFill/>
          </a:ln>
          <a:effectLst>
            <a:outerShdw blurRad="190500" algn="tl" rotWithShape="0">
              <a:srgbClr val="000000">
                <a:alpha val="0"/>
              </a:srgbClr>
            </a:outerShdw>
          </a:effectLst>
        </p:spPr>
      </p:pic>
      <p:pic>
        <p:nvPicPr>
          <p:cNvPr id="4" name="図 3">
            <a:extLst>
              <a:ext uri="{FF2B5EF4-FFF2-40B4-BE49-F238E27FC236}">
                <a16:creationId xmlns:a16="http://schemas.microsoft.com/office/drawing/2014/main" id="{B88AD096-684E-C8E3-0E7F-666BAC7350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26431" y="4314048"/>
            <a:ext cx="2665345" cy="1805011"/>
          </a:xfrm>
          <a:prstGeom prst="rect">
            <a:avLst/>
          </a:prstGeom>
        </p:spPr>
      </p:pic>
      <p:pic>
        <p:nvPicPr>
          <p:cNvPr id="5" name="図 4" descr="夜の街の様子&#10;&#10;中程度の精度で自動的に生成された説明">
            <a:extLst>
              <a:ext uri="{FF2B5EF4-FFF2-40B4-BE49-F238E27FC236}">
                <a16:creationId xmlns:a16="http://schemas.microsoft.com/office/drawing/2014/main" id="{B53A6636-84E6-EBC7-6D80-E37D8583F36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16027" y="4351619"/>
            <a:ext cx="2665345" cy="1723374"/>
          </a:xfrm>
          <a:prstGeom prst="rect">
            <a:avLst/>
          </a:prstGeom>
        </p:spPr>
      </p:pic>
      <p:sp>
        <p:nvSpPr>
          <p:cNvPr id="9" name="テキスト ボックス 8">
            <a:extLst>
              <a:ext uri="{FF2B5EF4-FFF2-40B4-BE49-F238E27FC236}">
                <a16:creationId xmlns:a16="http://schemas.microsoft.com/office/drawing/2014/main" id="{338CA199-8228-7A26-4FD1-A015B48A3DDC}"/>
              </a:ext>
            </a:extLst>
          </p:cNvPr>
          <p:cNvSpPr txBox="1">
            <a:spLocks noChangeArrowheads="1"/>
          </p:cNvSpPr>
          <p:nvPr/>
        </p:nvSpPr>
        <p:spPr bwMode="auto">
          <a:xfrm>
            <a:off x="8435565" y="2213830"/>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0" name="テキスト ボックス 4">
            <a:extLst>
              <a:ext uri="{FF2B5EF4-FFF2-40B4-BE49-F238E27FC236}">
                <a16:creationId xmlns:a16="http://schemas.microsoft.com/office/drawing/2014/main" id="{DB8AD8C2-5BFD-B059-3E39-5A51D2D85464}"/>
              </a:ext>
            </a:extLst>
          </p:cNvPr>
          <p:cNvSpPr txBox="1">
            <a:spLocks noChangeArrowheads="1"/>
          </p:cNvSpPr>
          <p:nvPr/>
        </p:nvSpPr>
        <p:spPr bwMode="auto">
          <a:xfrm>
            <a:off x="5687681" y="2207852"/>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b="1"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0B8D7136-9553-7387-8A8C-19AC991B1A44}"/>
              </a:ext>
            </a:extLst>
          </p:cNvPr>
          <p:cNvSpPr txBox="1">
            <a:spLocks noChangeArrowheads="1"/>
          </p:cNvSpPr>
          <p:nvPr/>
        </p:nvSpPr>
        <p:spPr bwMode="auto">
          <a:xfrm>
            <a:off x="6921298" y="5852606"/>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4" name="テキスト ボックス 4">
            <a:extLst>
              <a:ext uri="{FF2B5EF4-FFF2-40B4-BE49-F238E27FC236}">
                <a16:creationId xmlns:a16="http://schemas.microsoft.com/office/drawing/2014/main" id="{0CF8DBD8-C612-2B89-1BCB-D4A159B9A4B6}"/>
              </a:ext>
            </a:extLst>
          </p:cNvPr>
          <p:cNvSpPr txBox="1">
            <a:spLocks noChangeArrowheads="1"/>
          </p:cNvSpPr>
          <p:nvPr/>
        </p:nvSpPr>
        <p:spPr bwMode="auto">
          <a:xfrm>
            <a:off x="10076659" y="5874655"/>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16" name="図 15" descr="雪が積もっている建物&#10;&#10;中程度の精度で自動的に生成された説明">
            <a:extLst>
              <a:ext uri="{FF2B5EF4-FFF2-40B4-BE49-F238E27FC236}">
                <a16:creationId xmlns:a16="http://schemas.microsoft.com/office/drawing/2014/main" id="{BBEA630D-6505-89E1-33D9-4450D0B185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5681" y="4361804"/>
            <a:ext cx="2545024" cy="1698527"/>
          </a:xfrm>
          <a:prstGeom prst="rect">
            <a:avLst/>
          </a:prstGeom>
        </p:spPr>
      </p:pic>
      <p:sp>
        <p:nvSpPr>
          <p:cNvPr id="17" name="テキスト ボックス 4">
            <a:extLst>
              <a:ext uri="{FF2B5EF4-FFF2-40B4-BE49-F238E27FC236}">
                <a16:creationId xmlns:a16="http://schemas.microsoft.com/office/drawing/2014/main" id="{4C8C7B0F-05BF-E728-59D3-D3B991837C6E}"/>
              </a:ext>
            </a:extLst>
          </p:cNvPr>
          <p:cNvSpPr txBox="1">
            <a:spLocks noChangeArrowheads="1"/>
          </p:cNvSpPr>
          <p:nvPr/>
        </p:nvSpPr>
        <p:spPr bwMode="auto">
          <a:xfrm>
            <a:off x="4165625" y="5859021"/>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30" name="図 29" descr="雪が積もっている建物&#10;&#10;自動的に生成された説明">
            <a:extLst>
              <a:ext uri="{FF2B5EF4-FFF2-40B4-BE49-F238E27FC236}">
                <a16:creationId xmlns:a16="http://schemas.microsoft.com/office/drawing/2014/main" id="{51497CA5-9190-C0B9-D2EF-7CA3F38AF09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96105" y="819025"/>
            <a:ext cx="2444790" cy="1597088"/>
          </a:xfrm>
          <a:prstGeom prst="rect">
            <a:avLst/>
          </a:prstGeom>
        </p:spPr>
      </p:pic>
      <p:sp>
        <p:nvSpPr>
          <p:cNvPr id="31" name="テキスト ボックス 4">
            <a:extLst>
              <a:ext uri="{FF2B5EF4-FFF2-40B4-BE49-F238E27FC236}">
                <a16:creationId xmlns:a16="http://schemas.microsoft.com/office/drawing/2014/main" id="{8AB07F6B-CCEF-0CAF-FF88-66AF5141AB08}"/>
              </a:ext>
            </a:extLst>
          </p:cNvPr>
          <p:cNvSpPr txBox="1">
            <a:spLocks noChangeArrowheads="1"/>
          </p:cNvSpPr>
          <p:nvPr/>
        </p:nvSpPr>
        <p:spPr bwMode="auto">
          <a:xfrm>
            <a:off x="2954050" y="2204430"/>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4862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CCDC399-1F0F-F3CA-31F5-3C6D3642A9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4" y="2835815"/>
            <a:ext cx="12181431" cy="1097431"/>
          </a:xfrm>
          <a:prstGeom prst="rect">
            <a:avLst/>
          </a:prstGeom>
        </p:spPr>
      </p:pic>
      <p:sp>
        <p:nvSpPr>
          <p:cNvPr id="19" name="正方形/長方形 18">
            <a:extLst>
              <a:ext uri="{FF2B5EF4-FFF2-40B4-BE49-F238E27FC236}">
                <a16:creationId xmlns:a16="http://schemas.microsoft.com/office/drawing/2014/main" id="{2FA2234D-C2B6-A59D-E9DA-517949745E07}"/>
              </a:ext>
            </a:extLst>
          </p:cNvPr>
          <p:cNvSpPr/>
          <p:nvPr/>
        </p:nvSpPr>
        <p:spPr>
          <a:xfrm>
            <a:off x="19290" y="3680963"/>
            <a:ext cx="2660442"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3954EB8-580E-3B93-59F5-A75212BD139E}"/>
              </a:ext>
            </a:extLst>
          </p:cNvPr>
          <p:cNvSpPr/>
          <p:nvPr/>
        </p:nvSpPr>
        <p:spPr>
          <a:xfrm>
            <a:off x="8720" y="2629750"/>
            <a:ext cx="2887579"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B694387-1885-3F89-EDA4-119809032870}"/>
              </a:ext>
            </a:extLst>
          </p:cNvPr>
          <p:cNvSpPr/>
          <p:nvPr/>
        </p:nvSpPr>
        <p:spPr>
          <a:xfrm>
            <a:off x="745225" y="2611926"/>
            <a:ext cx="2887579" cy="331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E9E167-8ED8-9B80-8D6A-80B90A2F8743}"/>
              </a:ext>
            </a:extLst>
          </p:cNvPr>
          <p:cNvSpPr txBox="1"/>
          <p:nvPr/>
        </p:nvSpPr>
        <p:spPr>
          <a:xfrm>
            <a:off x="3010886" y="6086537"/>
            <a:ext cx="2892543" cy="523220"/>
          </a:xfrm>
          <a:prstGeom prst="rect">
            <a:avLst/>
          </a:prstGeom>
          <a:no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札幌芸術の森美術館</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メディアアートの楽しさを発見！</a:t>
            </a:r>
            <a:endPar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endParaRPr>
          </a:p>
        </p:txBody>
      </p:sp>
      <p:sp>
        <p:nvSpPr>
          <p:cNvPr id="23" name="テキスト ボックス 22">
            <a:extLst>
              <a:ext uri="{FF2B5EF4-FFF2-40B4-BE49-F238E27FC236}">
                <a16:creationId xmlns:a16="http://schemas.microsoft.com/office/drawing/2014/main" id="{0E163A17-2A81-098C-AFF5-49DAF0B299D5}"/>
              </a:ext>
            </a:extLst>
          </p:cNvPr>
          <p:cNvSpPr txBox="1"/>
          <p:nvPr/>
        </p:nvSpPr>
        <p:spPr>
          <a:xfrm>
            <a:off x="6096001" y="6088559"/>
            <a:ext cx="2685371" cy="769441"/>
          </a:xfrm>
          <a:prstGeom prst="rect">
            <a:avLst/>
          </a:prstGeom>
          <a:no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さっぽろ雪まつり</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大通り２丁目会場</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さぁ、雪と未来の実験区へ</a:t>
            </a:r>
            <a:endPar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endParaRPr>
          </a:p>
        </p:txBody>
      </p:sp>
      <p:sp>
        <p:nvSpPr>
          <p:cNvPr id="24" name="テキスト ボックス 23">
            <a:extLst>
              <a:ext uri="{FF2B5EF4-FFF2-40B4-BE49-F238E27FC236}">
                <a16:creationId xmlns:a16="http://schemas.microsoft.com/office/drawing/2014/main" id="{A3D3BB2A-D16C-D8AB-A80E-CF092AB410CE}"/>
              </a:ext>
            </a:extLst>
          </p:cNvPr>
          <p:cNvSpPr txBox="1"/>
          <p:nvPr/>
        </p:nvSpPr>
        <p:spPr>
          <a:xfrm>
            <a:off x="9026431" y="6106108"/>
            <a:ext cx="2685371" cy="677108"/>
          </a:xfrm>
          <a:prstGeom prst="rect">
            <a:avLst/>
          </a:prstGeom>
          <a:no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モエレ沼公園</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「雪</a:t>
            </a:r>
            <a:r>
              <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rPr>
              <a:t>×</a:t>
            </a: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スポーツ</a:t>
            </a:r>
            <a:r>
              <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rPr>
              <a:t>×</a:t>
            </a: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テクノロジー」で</a:t>
            </a:r>
            <a:endPar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endParaRPr>
          </a:p>
          <a:p>
            <a:pPr algn="ctr"/>
            <a:r>
              <a:rPr lang="ja-JP" altLang="en-US" sz="1100" dirty="0">
                <a:solidFill>
                  <a:schemeClr val="bg1">
                    <a:lumMod val="75000"/>
                  </a:schemeClr>
                </a:solidFill>
                <a:latin typeface="BIZ UD明朝 Medium" panose="02020500000000000000" pitchFamily="17" charset="-128"/>
                <a:ea typeface="BIZ UD明朝 Medium" panose="02020500000000000000" pitchFamily="17" charset="-128"/>
              </a:rPr>
              <a:t>未来のスポーツをつくる</a:t>
            </a:r>
            <a:endParaRPr lang="en-US" altLang="ja-JP" sz="1100" dirty="0">
              <a:solidFill>
                <a:schemeClr val="bg1">
                  <a:lumMod val="75000"/>
                </a:schemeClr>
              </a:solidFill>
              <a:latin typeface="BIZ UD明朝 Medium" panose="02020500000000000000" pitchFamily="17" charset="-128"/>
              <a:ea typeface="BIZ UD明朝 Medium" panose="02020500000000000000" pitchFamily="17" charset="-128"/>
            </a:endParaRPr>
          </a:p>
        </p:txBody>
      </p:sp>
      <p:sp>
        <p:nvSpPr>
          <p:cNvPr id="25" name="テキスト ボックス 24">
            <a:extLst>
              <a:ext uri="{FF2B5EF4-FFF2-40B4-BE49-F238E27FC236}">
                <a16:creationId xmlns:a16="http://schemas.microsoft.com/office/drawing/2014/main" id="{E4EE27E8-52D9-1D02-2DE8-CC1387265AF7}"/>
              </a:ext>
            </a:extLst>
          </p:cNvPr>
          <p:cNvSpPr txBox="1"/>
          <p:nvPr/>
        </p:nvSpPr>
        <p:spPr>
          <a:xfrm>
            <a:off x="7614757" y="2480966"/>
            <a:ext cx="2665345" cy="538609"/>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未来劇場</a:t>
            </a:r>
            <a:r>
              <a:rPr lang="ja-JP" altLang="en-US" sz="1200" dirty="0">
                <a:latin typeface="BIZ UDゴシック" panose="020B0400000000000000" pitchFamily="49" charset="-128"/>
                <a:ea typeface="BIZ UDゴシック" panose="020B0400000000000000" pitchFamily="49" charset="-128"/>
              </a:rPr>
              <a:t>（東</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丁目劇場施設）</a:t>
            </a:r>
            <a:endParaRPr lang="en-US" altLang="ja-JP" sz="1200" dirty="0">
              <a:latin typeface="BIZ UDゴシック" panose="020B0400000000000000" pitchFamily="49" charset="-128"/>
              <a:ea typeface="BIZ UDゴシック" panose="020B0400000000000000" pitchFamily="49" charset="-128"/>
            </a:endParaRPr>
          </a:p>
          <a:p>
            <a:pPr algn="ctr"/>
            <a:r>
              <a:rPr lang="en-US" altLang="ja-JP" sz="1300" dirty="0">
                <a:latin typeface="BIZ UD明朝 Medium" panose="02020500000000000000" pitchFamily="17" charset="-128"/>
                <a:ea typeface="BIZ UD明朝 Medium" panose="02020500000000000000" pitchFamily="17" charset="-128"/>
              </a:rPr>
              <a:t>100</a:t>
            </a:r>
            <a:r>
              <a:rPr lang="ja-JP" altLang="en-US" sz="1300" dirty="0">
                <a:latin typeface="BIZ UD明朝 Medium" panose="02020500000000000000" pitchFamily="17" charset="-128"/>
                <a:ea typeface="BIZ UD明朝 Medium" panose="02020500000000000000" pitchFamily="17" charset="-128"/>
              </a:rPr>
              <a:t>年後の未来を考える場所</a:t>
            </a:r>
            <a:endParaRPr lang="en-US" altLang="ja-JP" sz="1300" dirty="0">
              <a:latin typeface="BIZ UD明朝 Medium" panose="02020500000000000000" pitchFamily="17" charset="-128"/>
              <a:ea typeface="BIZ UD明朝 Medium" panose="02020500000000000000" pitchFamily="17" charset="-128"/>
            </a:endParaRPr>
          </a:p>
        </p:txBody>
      </p:sp>
      <p:sp>
        <p:nvSpPr>
          <p:cNvPr id="26" name="テキスト ボックス 25">
            <a:extLst>
              <a:ext uri="{FF2B5EF4-FFF2-40B4-BE49-F238E27FC236}">
                <a16:creationId xmlns:a16="http://schemas.microsoft.com/office/drawing/2014/main" id="{12D81F99-48A3-C235-40C4-715B656B07F2}"/>
              </a:ext>
            </a:extLst>
          </p:cNvPr>
          <p:cNvSpPr txBox="1"/>
          <p:nvPr/>
        </p:nvSpPr>
        <p:spPr>
          <a:xfrm>
            <a:off x="4730182" y="2474348"/>
            <a:ext cx="2665345" cy="538609"/>
          </a:xfrm>
          <a:prstGeom prst="rect">
            <a:avLst/>
          </a:prstGeom>
          <a:noFill/>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札幌文化芸術交流センター</a:t>
            </a:r>
            <a:r>
              <a:rPr lang="en-US" altLang="ja-JP" sz="1600" b="1" dirty="0">
                <a:latin typeface="BIZ UDゴシック" panose="020B0400000000000000" pitchFamily="49" charset="-128"/>
                <a:ea typeface="BIZ UDゴシック" panose="020B0400000000000000" pitchFamily="49" charset="-128"/>
              </a:rPr>
              <a:t>SCARTS</a:t>
            </a:r>
          </a:p>
          <a:p>
            <a:pPr algn="ctr"/>
            <a:r>
              <a:rPr lang="en-US" altLang="ja-JP" sz="1300" dirty="0">
                <a:latin typeface="BIZ UD明朝 Medium" panose="02020500000000000000" pitchFamily="17" charset="-128"/>
                <a:ea typeface="BIZ UD明朝 Medium" panose="02020500000000000000" pitchFamily="17" charset="-128"/>
              </a:rPr>
              <a:t>SIAF2024</a:t>
            </a:r>
            <a:r>
              <a:rPr lang="ja-JP" altLang="en-US" sz="1300" dirty="0">
                <a:latin typeface="BIZ UD明朝 Medium" panose="02020500000000000000" pitchFamily="17" charset="-128"/>
                <a:ea typeface="BIZ UD明朝 Medium" panose="02020500000000000000" pitchFamily="17" charset="-128"/>
              </a:rPr>
              <a:t>の旅を始める現在地</a:t>
            </a:r>
            <a:endParaRPr lang="en-US" altLang="ja-JP" sz="1300" dirty="0">
              <a:latin typeface="BIZ UD明朝 Medium" panose="02020500000000000000" pitchFamily="17" charset="-128"/>
              <a:ea typeface="BIZ UD明朝 Medium" panose="02020500000000000000" pitchFamily="17" charset="-128"/>
            </a:endParaRPr>
          </a:p>
        </p:txBody>
      </p:sp>
      <p:sp>
        <p:nvSpPr>
          <p:cNvPr id="27" name="テキスト ボックス 26">
            <a:extLst>
              <a:ext uri="{FF2B5EF4-FFF2-40B4-BE49-F238E27FC236}">
                <a16:creationId xmlns:a16="http://schemas.microsoft.com/office/drawing/2014/main" id="{1831D803-2250-1632-9269-1AC3BA1DF7FB}"/>
              </a:ext>
            </a:extLst>
          </p:cNvPr>
          <p:cNvSpPr txBox="1"/>
          <p:nvPr/>
        </p:nvSpPr>
        <p:spPr>
          <a:xfrm>
            <a:off x="1450007" y="2511461"/>
            <a:ext cx="3592994" cy="507831"/>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北海道立近代美術館</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100" dirty="0">
                <a:latin typeface="BIZ UD明朝 Medium" panose="02020500000000000000" pitchFamily="17" charset="-128"/>
                <a:ea typeface="BIZ UD明朝 Medium" panose="02020500000000000000" pitchFamily="17" charset="-128"/>
              </a:rPr>
              <a:t>キーワードは「フラジャイル＝取扱注意</a:t>
            </a:r>
            <a:r>
              <a:rPr lang="en-US" altLang="ja-JP" sz="1100" dirty="0">
                <a:latin typeface="BIZ UD明朝 Medium" panose="02020500000000000000" pitchFamily="17" charset="-128"/>
                <a:ea typeface="BIZ UD明朝 Medium" panose="02020500000000000000" pitchFamily="17" charset="-128"/>
              </a:rPr>
              <a:t>⁉</a:t>
            </a:r>
            <a:r>
              <a:rPr lang="ja-JP" altLang="en-US" sz="1100" dirty="0">
                <a:latin typeface="BIZ UD明朝 Medium" panose="02020500000000000000" pitchFamily="17" charset="-128"/>
                <a:ea typeface="BIZ UD明朝 Medium" panose="02020500000000000000" pitchFamily="17" charset="-128"/>
              </a:rPr>
              <a:t>」</a:t>
            </a:r>
            <a:endParaRPr lang="en-US" altLang="ja-JP" sz="1100" dirty="0">
              <a:latin typeface="BIZ UD明朝 Medium" panose="02020500000000000000" pitchFamily="17" charset="-128"/>
              <a:ea typeface="BIZ UD明朝 Medium" panose="02020500000000000000" pitchFamily="17" charset="-128"/>
            </a:endParaRPr>
          </a:p>
        </p:txBody>
      </p:sp>
      <p:sp>
        <p:nvSpPr>
          <p:cNvPr id="28" name="テキスト ボックス 27">
            <a:extLst>
              <a:ext uri="{FF2B5EF4-FFF2-40B4-BE49-F238E27FC236}">
                <a16:creationId xmlns:a16="http://schemas.microsoft.com/office/drawing/2014/main" id="{81BBC8A1-A895-4A13-4A1E-08B5B6E730BC}"/>
              </a:ext>
            </a:extLst>
          </p:cNvPr>
          <p:cNvSpPr txBox="1"/>
          <p:nvPr/>
        </p:nvSpPr>
        <p:spPr>
          <a:xfrm>
            <a:off x="3101713" y="3863687"/>
            <a:ext cx="8587628" cy="338554"/>
          </a:xfrm>
          <a:prstGeom prst="rect">
            <a:avLst/>
          </a:prstGeom>
          <a:solidFill>
            <a:schemeClr val="bg1">
              <a:lumMod val="95000"/>
            </a:schemeClr>
          </a:solid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未来の冬の実験区</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56EF3527-26A5-654B-21D6-6C94E46B29F3}"/>
              </a:ext>
            </a:extLst>
          </p:cNvPr>
          <p:cNvSpPr txBox="1"/>
          <p:nvPr/>
        </p:nvSpPr>
        <p:spPr>
          <a:xfrm>
            <a:off x="1" y="74642"/>
            <a:ext cx="12200720" cy="584775"/>
          </a:xfrm>
          <a:prstGeom prst="rect">
            <a:avLst/>
          </a:prstGeom>
          <a:noFill/>
        </p:spPr>
        <p:txBody>
          <a:bodyPr wrap="square" rtlCol="0">
            <a:spAutoFit/>
          </a:bodyPr>
          <a:lstStyle/>
          <a:p>
            <a:pPr algn="ctr"/>
            <a:r>
              <a:rPr lang="ja-JP" altLang="en-US" sz="3200" b="1" dirty="0">
                <a:latin typeface="BIZ UDゴシック" panose="020B0400000000000000" pitchFamily="49" charset="-128"/>
                <a:ea typeface="BIZ UDゴシック" panose="020B0400000000000000" pitchFamily="49" charset="-128"/>
              </a:rPr>
              <a:t>都心部から郊外にまたがる６つの会場</a:t>
            </a:r>
            <a:endParaRPr lang="en-US" altLang="ja-JP" sz="3200" b="1"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4B56F7B2-ECB1-214D-3526-68C7BBB4E5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7214" y="692788"/>
            <a:ext cx="2877626" cy="1877381"/>
          </a:xfrm>
          <a:prstGeom prst="rect">
            <a:avLst/>
          </a:prstGeom>
        </p:spPr>
      </p:pic>
      <p:pic>
        <p:nvPicPr>
          <p:cNvPr id="3" name="図 2" descr="雪が積もっている建物&#10;&#10;中程度の精度で自動的に生成された説明">
            <a:extLst>
              <a:ext uri="{FF2B5EF4-FFF2-40B4-BE49-F238E27FC236}">
                <a16:creationId xmlns:a16="http://schemas.microsoft.com/office/drawing/2014/main" id="{B4FDC2A0-B8F5-76F4-1EC6-D8C8B4A019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53861" y="845187"/>
            <a:ext cx="2490388" cy="1581697"/>
          </a:xfrm>
          <a:prstGeom prst="rect">
            <a:avLst/>
          </a:prstGeom>
          <a:ln>
            <a:noFill/>
          </a:ln>
          <a:effectLst>
            <a:outerShdw blurRad="190500" algn="tl" rotWithShape="0">
              <a:srgbClr val="000000">
                <a:alpha val="0"/>
              </a:srgbClr>
            </a:outerShdw>
          </a:effectLst>
        </p:spPr>
      </p:pic>
      <p:pic>
        <p:nvPicPr>
          <p:cNvPr id="4" name="図 3">
            <a:extLst>
              <a:ext uri="{FF2B5EF4-FFF2-40B4-BE49-F238E27FC236}">
                <a16:creationId xmlns:a16="http://schemas.microsoft.com/office/drawing/2014/main" id="{B88AD096-684E-C8E3-0E7F-666BAC735003}"/>
              </a:ext>
            </a:extLst>
          </p:cNvPr>
          <p:cNvPicPr>
            <a:picLocks noChangeAspect="1"/>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026431" y="4314048"/>
            <a:ext cx="2665345" cy="1805011"/>
          </a:xfrm>
          <a:prstGeom prst="rect">
            <a:avLst/>
          </a:prstGeom>
        </p:spPr>
      </p:pic>
      <p:pic>
        <p:nvPicPr>
          <p:cNvPr id="5" name="図 4" descr="夜の街の様子&#10;&#10;中程度の精度で自動的に生成された説明">
            <a:extLst>
              <a:ext uri="{FF2B5EF4-FFF2-40B4-BE49-F238E27FC236}">
                <a16:creationId xmlns:a16="http://schemas.microsoft.com/office/drawing/2014/main" id="{B53A6636-84E6-EBC7-6D80-E37D8583F364}"/>
              </a:ext>
            </a:extLst>
          </p:cNvPr>
          <p:cNvPicPr>
            <a:picLocks noChangeAspect="1"/>
          </p:cNvPicPr>
          <p:nvPr/>
        </p:nvPicPr>
        <p:blipFill rotWithShape="1">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16027" y="4351619"/>
            <a:ext cx="2665345" cy="1723374"/>
          </a:xfrm>
          <a:prstGeom prst="rect">
            <a:avLst/>
          </a:prstGeom>
        </p:spPr>
      </p:pic>
      <p:sp>
        <p:nvSpPr>
          <p:cNvPr id="9" name="テキスト ボックス 8">
            <a:extLst>
              <a:ext uri="{FF2B5EF4-FFF2-40B4-BE49-F238E27FC236}">
                <a16:creationId xmlns:a16="http://schemas.microsoft.com/office/drawing/2014/main" id="{338CA199-8228-7A26-4FD1-A015B48A3DDC}"/>
              </a:ext>
            </a:extLst>
          </p:cNvPr>
          <p:cNvSpPr txBox="1">
            <a:spLocks noChangeArrowheads="1"/>
          </p:cNvSpPr>
          <p:nvPr/>
        </p:nvSpPr>
        <p:spPr bwMode="auto">
          <a:xfrm>
            <a:off x="8435565" y="2213830"/>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0" name="テキスト ボックス 4">
            <a:extLst>
              <a:ext uri="{FF2B5EF4-FFF2-40B4-BE49-F238E27FC236}">
                <a16:creationId xmlns:a16="http://schemas.microsoft.com/office/drawing/2014/main" id="{DB8AD8C2-5BFD-B059-3E39-5A51D2D85464}"/>
              </a:ext>
            </a:extLst>
          </p:cNvPr>
          <p:cNvSpPr txBox="1">
            <a:spLocks noChangeArrowheads="1"/>
          </p:cNvSpPr>
          <p:nvPr/>
        </p:nvSpPr>
        <p:spPr bwMode="auto">
          <a:xfrm>
            <a:off x="5687681" y="2207852"/>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b="1"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0B8D7136-9553-7387-8A8C-19AC991B1A44}"/>
              </a:ext>
            </a:extLst>
          </p:cNvPr>
          <p:cNvSpPr txBox="1">
            <a:spLocks noChangeArrowheads="1"/>
          </p:cNvSpPr>
          <p:nvPr/>
        </p:nvSpPr>
        <p:spPr bwMode="auto">
          <a:xfrm>
            <a:off x="6921298" y="5852606"/>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4" name="テキスト ボックス 4">
            <a:extLst>
              <a:ext uri="{FF2B5EF4-FFF2-40B4-BE49-F238E27FC236}">
                <a16:creationId xmlns:a16="http://schemas.microsoft.com/office/drawing/2014/main" id="{0CF8DBD8-C612-2B89-1BCB-D4A159B9A4B6}"/>
              </a:ext>
            </a:extLst>
          </p:cNvPr>
          <p:cNvSpPr txBox="1">
            <a:spLocks noChangeArrowheads="1"/>
          </p:cNvSpPr>
          <p:nvPr/>
        </p:nvSpPr>
        <p:spPr bwMode="auto">
          <a:xfrm>
            <a:off x="10076659" y="5874655"/>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16" name="図 15" descr="雪が積もっている建物&#10;&#10;中程度の精度で自動的に生成された説明">
            <a:extLst>
              <a:ext uri="{FF2B5EF4-FFF2-40B4-BE49-F238E27FC236}">
                <a16:creationId xmlns:a16="http://schemas.microsoft.com/office/drawing/2014/main" id="{BBEA630D-6505-89E1-33D9-4450D0B1854B}"/>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5681" y="4361804"/>
            <a:ext cx="2545024" cy="1698527"/>
          </a:xfrm>
          <a:prstGeom prst="rect">
            <a:avLst/>
          </a:prstGeom>
        </p:spPr>
      </p:pic>
      <p:sp>
        <p:nvSpPr>
          <p:cNvPr id="17" name="テキスト ボックス 4">
            <a:extLst>
              <a:ext uri="{FF2B5EF4-FFF2-40B4-BE49-F238E27FC236}">
                <a16:creationId xmlns:a16="http://schemas.microsoft.com/office/drawing/2014/main" id="{4C8C7B0F-05BF-E728-59D3-D3B991837C6E}"/>
              </a:ext>
            </a:extLst>
          </p:cNvPr>
          <p:cNvSpPr txBox="1">
            <a:spLocks noChangeArrowheads="1"/>
          </p:cNvSpPr>
          <p:nvPr/>
        </p:nvSpPr>
        <p:spPr bwMode="auto">
          <a:xfrm>
            <a:off x="4165625" y="5859021"/>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30" name="図 29" descr="雪が積もっている建物&#10;&#10;自動的に生成された説明">
            <a:extLst>
              <a:ext uri="{FF2B5EF4-FFF2-40B4-BE49-F238E27FC236}">
                <a16:creationId xmlns:a16="http://schemas.microsoft.com/office/drawing/2014/main" id="{51497CA5-9190-C0B9-D2EF-7CA3F38AF09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96105" y="819025"/>
            <a:ext cx="2444790" cy="1597088"/>
          </a:xfrm>
          <a:prstGeom prst="rect">
            <a:avLst/>
          </a:prstGeom>
        </p:spPr>
      </p:pic>
      <p:sp>
        <p:nvSpPr>
          <p:cNvPr id="31" name="テキスト ボックス 4">
            <a:extLst>
              <a:ext uri="{FF2B5EF4-FFF2-40B4-BE49-F238E27FC236}">
                <a16:creationId xmlns:a16="http://schemas.microsoft.com/office/drawing/2014/main" id="{8AB07F6B-CCEF-0CAF-FF88-66AF5141AB08}"/>
              </a:ext>
            </a:extLst>
          </p:cNvPr>
          <p:cNvSpPr txBox="1">
            <a:spLocks noChangeArrowheads="1"/>
          </p:cNvSpPr>
          <p:nvPr/>
        </p:nvSpPr>
        <p:spPr bwMode="auto">
          <a:xfrm>
            <a:off x="2954050" y="2204430"/>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1623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0"/>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3" name="図 12" descr="雪が積もっている建物&#10;&#10;中程度の精度で自動的に生成された説明">
            <a:extLst>
              <a:ext uri="{FF2B5EF4-FFF2-40B4-BE49-F238E27FC236}">
                <a16:creationId xmlns:a16="http://schemas.microsoft.com/office/drawing/2014/main" id="{9BD020CE-B4A8-9FD7-1F73-C906964CAC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1084" y="308644"/>
            <a:ext cx="7895599" cy="5063456"/>
          </a:xfrm>
          <a:prstGeom prst="rect">
            <a:avLst/>
          </a:prstGeom>
          <a:ln>
            <a:noFill/>
          </a:ln>
          <a:effectLst>
            <a:softEdge rad="112500"/>
          </a:effectLst>
        </p:spPr>
      </p:pic>
      <p:pic>
        <p:nvPicPr>
          <p:cNvPr id="17" name="図 16" descr="建物, 床, 天井, 屋内 が含まれている画像&#10;&#10;自動的に生成された説明">
            <a:extLst>
              <a:ext uri="{FF2B5EF4-FFF2-40B4-BE49-F238E27FC236}">
                <a16:creationId xmlns:a16="http://schemas.microsoft.com/office/drawing/2014/main" id="{5E38A648-132A-CAEE-6221-73A63EDDC8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5366" y="2583180"/>
            <a:ext cx="3156873" cy="1889929"/>
          </a:xfrm>
          <a:prstGeom prst="rect">
            <a:avLst/>
          </a:prstGeom>
          <a:ln>
            <a:noFill/>
          </a:ln>
          <a:effectLst>
            <a:softEdge rad="112500"/>
          </a:effectLst>
        </p:spPr>
      </p:pic>
      <p:pic>
        <p:nvPicPr>
          <p:cNvPr id="19" name="図 18" descr="建物, 屋内, 天井, 床 が含まれている画像&#10;&#10;自動的に生成された説明">
            <a:extLst>
              <a:ext uri="{FF2B5EF4-FFF2-40B4-BE49-F238E27FC236}">
                <a16:creationId xmlns:a16="http://schemas.microsoft.com/office/drawing/2014/main" id="{CDBEA2F5-1096-2843-9B1B-596AB417C2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45366" y="4481144"/>
            <a:ext cx="3151334" cy="1989556"/>
          </a:xfrm>
          <a:prstGeom prst="rect">
            <a:avLst/>
          </a:prstGeom>
          <a:ln>
            <a:noFill/>
          </a:ln>
          <a:effectLst>
            <a:softEdge rad="112500"/>
          </a:effectLst>
        </p:spPr>
      </p:pic>
      <p:pic>
        <p:nvPicPr>
          <p:cNvPr id="21" name="図 20" descr="椅子, テーブル, 建物, 屋内 が含まれている画像&#10;&#10;自動的に生成された説明">
            <a:extLst>
              <a:ext uri="{FF2B5EF4-FFF2-40B4-BE49-F238E27FC236}">
                <a16:creationId xmlns:a16="http://schemas.microsoft.com/office/drawing/2014/main" id="{6151E632-F1C5-FC87-0297-0119BF4979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45366" y="308645"/>
            <a:ext cx="3151334" cy="1961698"/>
          </a:xfrm>
          <a:prstGeom prst="rect">
            <a:avLst/>
          </a:prstGeom>
          <a:ln>
            <a:noFill/>
          </a:ln>
          <a:effectLst>
            <a:softEdge rad="112500"/>
          </a:effectLst>
        </p:spPr>
      </p:pic>
      <p:sp>
        <p:nvSpPr>
          <p:cNvPr id="22" name="タイトル 1">
            <a:extLst>
              <a:ext uri="{FF2B5EF4-FFF2-40B4-BE49-F238E27FC236}">
                <a16:creationId xmlns:a16="http://schemas.microsoft.com/office/drawing/2014/main" id="{AE220AB5-B9FC-5634-3E48-24ED40BCB5ED}"/>
              </a:ext>
            </a:extLst>
          </p:cNvPr>
          <p:cNvSpPr txBox="1">
            <a:spLocks/>
          </p:cNvSpPr>
          <p:nvPr/>
        </p:nvSpPr>
        <p:spPr>
          <a:xfrm>
            <a:off x="471236" y="5451265"/>
            <a:ext cx="6210613" cy="1074027"/>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2024</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SIAF2024</a:t>
            </a:r>
            <a:endParaRPr lang="en-US" altLang="ja-JP" sz="24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r>
              <a:rPr lang="ja-JP" altLang="en-US" sz="3200" b="1" dirty="0">
                <a:solidFill>
                  <a:prstClr val="white"/>
                </a:solidFill>
                <a:latin typeface="BIZ UD明朝 Medium" panose="02020500000000000000" pitchFamily="17" charset="-128"/>
                <a:ea typeface="BIZ UD明朝 Medium" panose="02020500000000000000" pitchFamily="17" charset="-128"/>
              </a:rPr>
              <a:t>未来劇場</a:t>
            </a:r>
            <a:endParaRPr lang="en-US" altLang="ja-JP" sz="3200" b="1" dirty="0">
              <a:solidFill>
                <a:prstClr val="white"/>
              </a:solidFill>
              <a:latin typeface="BIZ UD明朝 Medium" panose="02020500000000000000" pitchFamily="17" charset="-128"/>
              <a:ea typeface="BIZ UD明朝 Medium" panose="02020500000000000000" pitchFamily="17" charset="-128"/>
            </a:endParaRPr>
          </a:p>
        </p:txBody>
      </p:sp>
      <p:sp>
        <p:nvSpPr>
          <p:cNvPr id="23" name="テキスト ボックス 4">
            <a:extLst>
              <a:ext uri="{FF2B5EF4-FFF2-40B4-BE49-F238E27FC236}">
                <a16:creationId xmlns:a16="http://schemas.microsoft.com/office/drawing/2014/main" id="{88FA64B1-0495-E9A4-0053-5DB5B54B3356}"/>
              </a:ext>
            </a:extLst>
          </p:cNvPr>
          <p:cNvSpPr txBox="1">
            <a:spLocks noChangeArrowheads="1"/>
          </p:cNvSpPr>
          <p:nvPr/>
        </p:nvSpPr>
        <p:spPr bwMode="auto">
          <a:xfrm>
            <a:off x="8545366" y="2229317"/>
            <a:ext cx="385100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300" dirty="0">
                <a:solidFill>
                  <a:schemeClr val="bg1"/>
                </a:solidFill>
                <a:latin typeface="BIZ UD明朝 Medium" panose="02020500000000000000" pitchFamily="17" charset="-128"/>
                <a:ea typeface="BIZ UD明朝 Medium" panose="02020500000000000000" pitchFamily="17" charset="-128"/>
              </a:rPr>
              <a:t>▲ 劇場を展示会場に転換する工事の様子</a:t>
            </a:r>
            <a:endParaRPr kumimoji="0" lang="ja-JP" altLang="ja-JP" sz="1300" b="0" i="0" u="none" strike="noStrike" cap="none" normalizeH="0" baseline="0" dirty="0">
              <a:ln>
                <a:noFill/>
              </a:ln>
              <a:solidFill>
                <a:schemeClr val="bg1"/>
              </a:solidFill>
              <a:effectLst/>
              <a:latin typeface="Arial" panose="020B0604020202020204" pitchFamily="34" charset="0"/>
            </a:endParaRPr>
          </a:p>
        </p:txBody>
      </p:sp>
      <p:sp>
        <p:nvSpPr>
          <p:cNvPr id="24" name="テキスト ボックス 4">
            <a:extLst>
              <a:ext uri="{FF2B5EF4-FFF2-40B4-BE49-F238E27FC236}">
                <a16:creationId xmlns:a16="http://schemas.microsoft.com/office/drawing/2014/main" id="{2DA7E68B-0B1D-956C-7CBD-1CBEA5CBF1C7}"/>
              </a:ext>
            </a:extLst>
          </p:cNvPr>
          <p:cNvSpPr txBox="1">
            <a:spLocks noChangeArrowheads="1"/>
          </p:cNvSpPr>
          <p:nvPr/>
        </p:nvSpPr>
        <p:spPr bwMode="auto">
          <a:xfrm>
            <a:off x="8545366" y="6400791"/>
            <a:ext cx="33691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300" dirty="0">
                <a:solidFill>
                  <a:schemeClr val="bg1"/>
                </a:solidFill>
                <a:latin typeface="BIZ UD明朝 Medium" panose="02020500000000000000" pitchFamily="17" charset="-128"/>
                <a:ea typeface="BIZ UD明朝 Medium" panose="02020500000000000000" pitchFamily="17" charset="-128"/>
              </a:rPr>
              <a:t>▲ 舞台下も工事して展示スペースに転換</a:t>
            </a:r>
            <a:endParaRPr kumimoji="0" lang="ja-JP" altLang="ja-JP" sz="1300" b="0" i="0" u="none" strike="noStrike" cap="none" normalizeH="0" baseline="0" dirty="0">
              <a:ln>
                <a:noFill/>
              </a:ln>
              <a:solidFill>
                <a:schemeClr val="bg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9115B2EA-D031-8AEC-DE73-5A066127F2D9}"/>
              </a:ext>
            </a:extLst>
          </p:cNvPr>
          <p:cNvSpPr txBox="1">
            <a:spLocks noChangeArrowheads="1"/>
          </p:cNvSpPr>
          <p:nvPr/>
        </p:nvSpPr>
        <p:spPr bwMode="auto">
          <a:xfrm>
            <a:off x="6270004" y="4960935"/>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84589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092126F-45C6-145A-D525-215670E19D6A}"/>
              </a:ext>
            </a:extLst>
          </p:cNvPr>
          <p:cNvSpPr txBox="1"/>
          <p:nvPr/>
        </p:nvSpPr>
        <p:spPr>
          <a:xfrm>
            <a:off x="1899979" y="2767280"/>
            <a:ext cx="8392042" cy="1323439"/>
          </a:xfrm>
          <a:prstGeom prst="rect">
            <a:avLst/>
          </a:prstGeom>
          <a:noFill/>
        </p:spPr>
        <p:txBody>
          <a:bodyPr wrap="none" rtlCol="0">
            <a:spAutoFit/>
          </a:bodyPr>
          <a:lstStyle/>
          <a:p>
            <a:pPr algn="ctr"/>
            <a:r>
              <a:rPr lang="ja-JP" altLang="en-US" sz="8000" b="1" dirty="0">
                <a:latin typeface="BIZ UDゴシック" panose="020B0400000000000000" pitchFamily="49" charset="-128"/>
                <a:ea typeface="BIZ UDゴシック" panose="020B0400000000000000" pitchFamily="49" charset="-128"/>
              </a:rPr>
              <a:t>札幌</a:t>
            </a:r>
            <a:r>
              <a:rPr lang="ja-JP" altLang="en-US" sz="4800" b="1" dirty="0">
                <a:latin typeface="BIZ UDゴシック" panose="020B0400000000000000" pitchFamily="49" charset="-128"/>
                <a:ea typeface="BIZ UDゴシック" panose="020B0400000000000000" pitchFamily="49" charset="-128"/>
              </a:rPr>
              <a:t>とはどんな街なのか？</a:t>
            </a:r>
            <a:endParaRPr lang="en-US" altLang="ja-JP" sz="48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5427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0"/>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 name="図 4" descr="夜の時計台&#10;&#10;中程度の精度で自動的に生成された説明">
            <a:extLst>
              <a:ext uri="{FF2B5EF4-FFF2-40B4-BE49-F238E27FC236}">
                <a16:creationId xmlns:a16="http://schemas.microsoft.com/office/drawing/2014/main" id="{4E6237DF-8948-2492-6996-79A5258236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625" y="927313"/>
            <a:ext cx="5785137" cy="4336055"/>
          </a:xfrm>
          <a:prstGeom prst="rect">
            <a:avLst/>
          </a:prstGeom>
          <a:ln>
            <a:noFill/>
          </a:ln>
          <a:effectLst>
            <a:softEdge rad="112500"/>
          </a:effectLst>
        </p:spPr>
      </p:pic>
      <p:pic>
        <p:nvPicPr>
          <p:cNvPr id="9" name="図 8" descr="夜の動物&#10;&#10;低い精度で自動的に生成された説明">
            <a:extLst>
              <a:ext uri="{FF2B5EF4-FFF2-40B4-BE49-F238E27FC236}">
                <a16:creationId xmlns:a16="http://schemas.microsoft.com/office/drawing/2014/main" id="{7C73FFCF-0601-14E4-21BC-958569A6D8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0477" y="927312"/>
            <a:ext cx="5785137" cy="4336055"/>
          </a:xfrm>
          <a:prstGeom prst="rect">
            <a:avLst/>
          </a:prstGeom>
          <a:ln>
            <a:noFill/>
          </a:ln>
          <a:effectLst>
            <a:softEdge rad="112500"/>
          </a:effectLst>
        </p:spPr>
      </p:pic>
      <p:sp>
        <p:nvSpPr>
          <p:cNvPr id="10" name="テキスト ボックス 4">
            <a:extLst>
              <a:ext uri="{FF2B5EF4-FFF2-40B4-BE49-F238E27FC236}">
                <a16:creationId xmlns:a16="http://schemas.microsoft.com/office/drawing/2014/main" id="{B7264F26-0E3A-184E-0195-4ECF99B7AA60}"/>
              </a:ext>
            </a:extLst>
          </p:cNvPr>
          <p:cNvSpPr txBox="1">
            <a:spLocks noChangeArrowheads="1"/>
          </p:cNvSpPr>
          <p:nvPr/>
        </p:nvSpPr>
        <p:spPr bwMode="auto">
          <a:xfrm>
            <a:off x="6342387" y="5263367"/>
            <a:ext cx="543563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7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7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Installation view utilizing the main stage.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600" dirty="0">
                <a:solidFill>
                  <a:schemeClr val="bg1"/>
                </a:solidFill>
                <a:latin typeface="BIZ UD明朝 Medium" panose="02020500000000000000" pitchFamily="17" charset="-128"/>
                <a:ea typeface="BIZ UD明朝 Medium" panose="02020500000000000000" pitchFamily="17" charset="-128"/>
              </a:rPr>
              <a:t>   </a:t>
            </a: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CHOE </a:t>
            </a:r>
            <a:r>
              <a:rPr kumimoji="0" lang="en-US" altLang="ja-JP" sz="20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U-Ra</a:t>
            </a:r>
            <a:r>
              <a:rPr kumimoji="0" lang="en-US" altLang="ja-JP" sz="2000" dirty="0" err="1">
                <a:solidFill>
                  <a:schemeClr val="bg1"/>
                </a:solidFill>
                <a:latin typeface="BIZ UD明朝 Medium" panose="02020500000000000000" pitchFamily="17" charset="-128"/>
                <a:ea typeface="BIZ UD明朝 Medium" panose="02020500000000000000" pitchFamily="17" charset="-128"/>
              </a:rPr>
              <a:t>m</a:t>
            </a:r>
            <a:r>
              <a:rPr kumimoji="0" lang="en-US" altLang="ja-JP" sz="20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《Custos</a:t>
            </a: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Cavum》</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11" name="テキスト ボックス 4">
            <a:extLst>
              <a:ext uri="{FF2B5EF4-FFF2-40B4-BE49-F238E27FC236}">
                <a16:creationId xmlns:a16="http://schemas.microsoft.com/office/drawing/2014/main" id="{861976F4-9CE0-282F-FF84-28988685E310}"/>
              </a:ext>
            </a:extLst>
          </p:cNvPr>
          <p:cNvSpPr txBox="1">
            <a:spLocks noChangeArrowheads="1"/>
          </p:cNvSpPr>
          <p:nvPr/>
        </p:nvSpPr>
        <p:spPr bwMode="auto">
          <a:xfrm>
            <a:off x="492774" y="5263367"/>
            <a:ext cx="543563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7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7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 work of art installed in the auditorium.</a:t>
            </a:r>
          </a:p>
          <a:p>
            <a:pPr algn="just" eaLnBrk="0" fontAlgn="base" hangingPunct="0">
              <a:spcBef>
                <a:spcPct val="0"/>
              </a:spcBef>
              <a:spcAft>
                <a:spcPct val="0"/>
              </a:spcAft>
            </a:pPr>
            <a:r>
              <a:rPr kumimoji="0" lang="en-US" altLang="ja-JP" sz="1600" dirty="0">
                <a:solidFill>
                  <a:schemeClr val="bg1"/>
                </a:solidFill>
                <a:latin typeface="BIZ UD明朝 Medium" panose="02020500000000000000" pitchFamily="17" charset="-128"/>
                <a:ea typeface="BIZ UD明朝 Medium" panose="02020500000000000000" pitchFamily="17" charset="-128"/>
              </a:rPr>
              <a:t>   </a:t>
            </a: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CHOE </a:t>
            </a:r>
            <a:r>
              <a:rPr kumimoji="0" lang="en-US" altLang="ja-JP" sz="20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U-Ram《Red</a:t>
            </a: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409C6026-C387-A8E1-2194-EFF1BA0FE573}"/>
              </a:ext>
            </a:extLst>
          </p:cNvPr>
          <p:cNvSpPr txBox="1">
            <a:spLocks noChangeArrowheads="1"/>
          </p:cNvSpPr>
          <p:nvPr/>
        </p:nvSpPr>
        <p:spPr bwMode="auto">
          <a:xfrm>
            <a:off x="4037167" y="4882495"/>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8" name="テキスト ボックス 7">
            <a:extLst>
              <a:ext uri="{FF2B5EF4-FFF2-40B4-BE49-F238E27FC236}">
                <a16:creationId xmlns:a16="http://schemas.microsoft.com/office/drawing/2014/main" id="{9E6F1259-A345-E749-BDBB-6378901997E8}"/>
              </a:ext>
            </a:extLst>
          </p:cNvPr>
          <p:cNvSpPr txBox="1">
            <a:spLocks noChangeArrowheads="1"/>
          </p:cNvSpPr>
          <p:nvPr/>
        </p:nvSpPr>
        <p:spPr bwMode="auto">
          <a:xfrm>
            <a:off x="9853188" y="4894959"/>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21912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9DB173F-63D2-4368-6F7D-BA2594F50902}"/>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677214" y="692788"/>
            <a:ext cx="2877626" cy="1877381"/>
          </a:xfrm>
          <a:prstGeom prst="rect">
            <a:avLst/>
          </a:prstGeom>
        </p:spPr>
      </p:pic>
      <p:pic>
        <p:nvPicPr>
          <p:cNvPr id="8" name="図 7" descr="雪が積もっている建物&#10;&#10;中程度の精度で自動的に生成された説明">
            <a:extLst>
              <a:ext uri="{FF2B5EF4-FFF2-40B4-BE49-F238E27FC236}">
                <a16:creationId xmlns:a16="http://schemas.microsoft.com/office/drawing/2014/main" id="{260014EC-3604-BD5D-4E7F-E013A50483CB}"/>
              </a:ext>
            </a:extLst>
          </p:cNvPr>
          <p:cNvPicPr>
            <a:picLocks noChangeAspect="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753861" y="845187"/>
            <a:ext cx="2490388" cy="1581697"/>
          </a:xfrm>
          <a:prstGeom prst="rect">
            <a:avLst/>
          </a:prstGeom>
          <a:ln>
            <a:noFill/>
          </a:ln>
          <a:effectLst>
            <a:outerShdw blurRad="190500" algn="tl" rotWithShape="0">
              <a:srgbClr val="000000">
                <a:alpha val="0"/>
              </a:srgbClr>
            </a:outerShdw>
          </a:effectLst>
        </p:spPr>
      </p:pic>
      <p:pic>
        <p:nvPicPr>
          <p:cNvPr id="13" name="図 12">
            <a:extLst>
              <a:ext uri="{FF2B5EF4-FFF2-40B4-BE49-F238E27FC236}">
                <a16:creationId xmlns:a16="http://schemas.microsoft.com/office/drawing/2014/main" id="{D31103B0-2369-30DA-BFF5-DD803FA78E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26431" y="4314048"/>
            <a:ext cx="2665345" cy="1805011"/>
          </a:xfrm>
          <a:prstGeom prst="rect">
            <a:avLst/>
          </a:prstGeom>
        </p:spPr>
      </p:pic>
      <p:pic>
        <p:nvPicPr>
          <p:cNvPr id="15" name="図 14" descr="夜の街の様子&#10;&#10;中程度の精度で自動的に生成された説明">
            <a:extLst>
              <a:ext uri="{FF2B5EF4-FFF2-40B4-BE49-F238E27FC236}">
                <a16:creationId xmlns:a16="http://schemas.microsoft.com/office/drawing/2014/main" id="{B790294C-8CEC-9598-F638-DA8B8EA05C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6027" y="4351619"/>
            <a:ext cx="2665345" cy="1723374"/>
          </a:xfrm>
          <a:prstGeom prst="rect">
            <a:avLst/>
          </a:prstGeom>
        </p:spPr>
      </p:pic>
      <p:pic>
        <p:nvPicPr>
          <p:cNvPr id="18" name="図 17">
            <a:extLst>
              <a:ext uri="{FF2B5EF4-FFF2-40B4-BE49-F238E27FC236}">
                <a16:creationId xmlns:a16="http://schemas.microsoft.com/office/drawing/2014/main" id="{6CCDC399-1F0F-F3CA-31F5-3C6D3642A9E9}"/>
              </a:ext>
            </a:extLst>
          </p:cNvPr>
          <p:cNvPicPr>
            <a:picLocks noChangeAspect="1"/>
          </p:cNvPicPr>
          <p:nvPr/>
        </p:nvPicPr>
        <p:blipFill rotWithShape="1">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774" y="2643303"/>
            <a:ext cx="12181431" cy="1097431"/>
          </a:xfrm>
          <a:prstGeom prst="rect">
            <a:avLst/>
          </a:prstGeom>
        </p:spPr>
      </p:pic>
      <p:sp>
        <p:nvSpPr>
          <p:cNvPr id="19" name="正方形/長方形 18">
            <a:extLst>
              <a:ext uri="{FF2B5EF4-FFF2-40B4-BE49-F238E27FC236}">
                <a16:creationId xmlns:a16="http://schemas.microsoft.com/office/drawing/2014/main" id="{2FA2234D-C2B6-A59D-E9DA-517949745E07}"/>
              </a:ext>
            </a:extLst>
          </p:cNvPr>
          <p:cNvSpPr/>
          <p:nvPr/>
        </p:nvSpPr>
        <p:spPr>
          <a:xfrm>
            <a:off x="19290" y="3488451"/>
            <a:ext cx="2660442"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3954EB8-580E-3B93-59F5-A75212BD139E}"/>
              </a:ext>
            </a:extLst>
          </p:cNvPr>
          <p:cNvSpPr/>
          <p:nvPr/>
        </p:nvSpPr>
        <p:spPr>
          <a:xfrm>
            <a:off x="8720" y="2437238"/>
            <a:ext cx="2887579" cy="76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B694387-1885-3F89-EDA4-119809032870}"/>
              </a:ext>
            </a:extLst>
          </p:cNvPr>
          <p:cNvSpPr/>
          <p:nvPr/>
        </p:nvSpPr>
        <p:spPr>
          <a:xfrm>
            <a:off x="745225" y="2419414"/>
            <a:ext cx="2887579" cy="331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E9E167-8ED8-9B80-8D6A-80B90A2F8743}"/>
              </a:ext>
            </a:extLst>
          </p:cNvPr>
          <p:cNvSpPr txBox="1"/>
          <p:nvPr/>
        </p:nvSpPr>
        <p:spPr>
          <a:xfrm>
            <a:off x="3010886" y="6170761"/>
            <a:ext cx="2892543" cy="338554"/>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札幌芸術の森美術館</a:t>
            </a:r>
            <a:endParaRPr lang="en-US" altLang="ja-JP" sz="16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0E163A17-2A81-098C-AFF5-49DAF0B299D5}"/>
              </a:ext>
            </a:extLst>
          </p:cNvPr>
          <p:cNvSpPr txBox="1"/>
          <p:nvPr/>
        </p:nvSpPr>
        <p:spPr>
          <a:xfrm>
            <a:off x="6096001" y="6088559"/>
            <a:ext cx="2725194" cy="584775"/>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さっぽろ雪まつり</a:t>
            </a:r>
            <a:endParaRPr lang="en-US" altLang="ja-JP" sz="1600" b="1" dirty="0">
              <a:latin typeface="BIZ UDゴシック" panose="020B0400000000000000" pitchFamily="49" charset="-128"/>
              <a:ea typeface="BIZ UDゴシック" panose="020B0400000000000000" pitchFamily="49" charset="-128"/>
            </a:endParaRPr>
          </a:p>
          <a:p>
            <a:pPr algn="ctr"/>
            <a:r>
              <a:rPr lang="ja-JP" altLang="en-US" sz="1600" b="1" dirty="0">
                <a:latin typeface="BIZ UDゴシック" panose="020B0400000000000000" pitchFamily="49" charset="-128"/>
                <a:ea typeface="BIZ UDゴシック" panose="020B0400000000000000" pitchFamily="49" charset="-128"/>
              </a:rPr>
              <a:t>大通り２丁目会場</a:t>
            </a:r>
            <a:endParaRPr lang="en-US" altLang="ja-JP" sz="1600" b="1"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A3D3BB2A-D16C-D8AB-A80E-CF092AB410CE}"/>
              </a:ext>
            </a:extLst>
          </p:cNvPr>
          <p:cNvSpPr txBox="1"/>
          <p:nvPr/>
        </p:nvSpPr>
        <p:spPr>
          <a:xfrm>
            <a:off x="9026431" y="6178300"/>
            <a:ext cx="2685371" cy="338554"/>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モエレ沼公園</a:t>
            </a:r>
            <a:endParaRPr lang="en-US" altLang="ja-JP" sz="1100" dirty="0">
              <a:latin typeface="BIZ UD明朝 Medium" panose="02020500000000000000" pitchFamily="17" charset="-128"/>
              <a:ea typeface="BIZ UD明朝 Medium" panose="02020500000000000000" pitchFamily="17" charset="-128"/>
            </a:endParaRPr>
          </a:p>
        </p:txBody>
      </p:sp>
      <p:sp>
        <p:nvSpPr>
          <p:cNvPr id="25" name="テキスト ボックス 24">
            <a:extLst>
              <a:ext uri="{FF2B5EF4-FFF2-40B4-BE49-F238E27FC236}">
                <a16:creationId xmlns:a16="http://schemas.microsoft.com/office/drawing/2014/main" id="{E4EE27E8-52D9-1D02-2DE8-CC1387265AF7}"/>
              </a:ext>
            </a:extLst>
          </p:cNvPr>
          <p:cNvSpPr txBox="1"/>
          <p:nvPr/>
        </p:nvSpPr>
        <p:spPr>
          <a:xfrm>
            <a:off x="7614757" y="2426374"/>
            <a:ext cx="2665345" cy="338554"/>
          </a:xfrm>
          <a:prstGeom prst="rect">
            <a:avLst/>
          </a:prstGeom>
          <a:no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未来劇場</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12D81F99-48A3-C235-40C4-715B656B07F2}"/>
              </a:ext>
            </a:extLst>
          </p:cNvPr>
          <p:cNvSpPr txBox="1"/>
          <p:nvPr/>
        </p:nvSpPr>
        <p:spPr>
          <a:xfrm>
            <a:off x="4730182" y="2419756"/>
            <a:ext cx="2665345" cy="338554"/>
          </a:xfrm>
          <a:prstGeom prst="rect">
            <a:avLst/>
          </a:prstGeom>
          <a:noFill/>
        </p:spPr>
        <p:txBody>
          <a:bodyPr wrap="square" rtlCol="0">
            <a:spAutoFit/>
          </a:bodyPr>
          <a:lstStyle/>
          <a:p>
            <a:pPr algn="ctr"/>
            <a:r>
              <a:rPr lang="ja-JP" altLang="en-US" sz="1200" dirty="0">
                <a:solidFill>
                  <a:schemeClr val="bg1">
                    <a:lumMod val="75000"/>
                  </a:schemeClr>
                </a:solidFill>
                <a:latin typeface="BIZ UDゴシック" panose="020B0400000000000000" pitchFamily="49" charset="-128"/>
                <a:ea typeface="BIZ UDゴシック" panose="020B0400000000000000" pitchFamily="49" charset="-128"/>
              </a:rPr>
              <a:t>札幌文化芸術交流センター</a:t>
            </a:r>
            <a:r>
              <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rPr>
              <a:t>SCARTS</a:t>
            </a:r>
          </a:p>
        </p:txBody>
      </p:sp>
      <p:sp>
        <p:nvSpPr>
          <p:cNvPr id="27" name="テキスト ボックス 26">
            <a:extLst>
              <a:ext uri="{FF2B5EF4-FFF2-40B4-BE49-F238E27FC236}">
                <a16:creationId xmlns:a16="http://schemas.microsoft.com/office/drawing/2014/main" id="{1831D803-2250-1632-9269-1AC3BA1DF7FB}"/>
              </a:ext>
            </a:extLst>
          </p:cNvPr>
          <p:cNvSpPr txBox="1"/>
          <p:nvPr/>
        </p:nvSpPr>
        <p:spPr>
          <a:xfrm>
            <a:off x="1450007" y="2429573"/>
            <a:ext cx="3592994" cy="338554"/>
          </a:xfrm>
          <a:prstGeom prst="rect">
            <a:avLst/>
          </a:prstGeom>
          <a:noFill/>
        </p:spPr>
        <p:txBody>
          <a:bodyPr wrap="square" rtlCol="0">
            <a:spAutoFit/>
          </a:bodyPr>
          <a:lstStyle/>
          <a:p>
            <a:pPr algn="ctr"/>
            <a:r>
              <a:rPr lang="ja-JP" altLang="en-US" sz="1600" b="1" dirty="0">
                <a:solidFill>
                  <a:schemeClr val="bg1">
                    <a:lumMod val="75000"/>
                  </a:schemeClr>
                </a:solidFill>
                <a:latin typeface="BIZ UDゴシック" panose="020B0400000000000000" pitchFamily="49" charset="-128"/>
                <a:ea typeface="BIZ UDゴシック" panose="020B0400000000000000" pitchFamily="49" charset="-128"/>
              </a:rPr>
              <a:t>北海道立近代美術館</a:t>
            </a:r>
            <a:endParaRPr lang="en-US" altLang="ja-JP" sz="1600" b="1" dirty="0">
              <a:solidFill>
                <a:schemeClr val="bg1">
                  <a:lumMod val="75000"/>
                </a:schemeClr>
              </a:solidFill>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81BBC8A1-A895-4A13-4A1E-08B5B6E730BC}"/>
              </a:ext>
            </a:extLst>
          </p:cNvPr>
          <p:cNvSpPr txBox="1"/>
          <p:nvPr/>
        </p:nvSpPr>
        <p:spPr>
          <a:xfrm>
            <a:off x="3101713" y="3863687"/>
            <a:ext cx="8587628" cy="338554"/>
          </a:xfrm>
          <a:prstGeom prst="rect">
            <a:avLst/>
          </a:prstGeom>
          <a:solidFill>
            <a:schemeClr val="accent5">
              <a:lumMod val="60000"/>
              <a:lumOff val="40000"/>
            </a:schemeClr>
          </a:solid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未来の冬の実験区</a:t>
            </a:r>
            <a:endParaRPr lang="en-US" altLang="ja-JP" sz="1600" b="1"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56EF3527-26A5-654B-21D6-6C94E46B29F3}"/>
              </a:ext>
            </a:extLst>
          </p:cNvPr>
          <p:cNvSpPr txBox="1"/>
          <p:nvPr/>
        </p:nvSpPr>
        <p:spPr>
          <a:xfrm>
            <a:off x="1" y="74642"/>
            <a:ext cx="12200720" cy="584775"/>
          </a:xfrm>
          <a:prstGeom prst="rect">
            <a:avLst/>
          </a:prstGeom>
          <a:noFill/>
        </p:spPr>
        <p:txBody>
          <a:bodyPr wrap="square" rtlCol="0">
            <a:spAutoFit/>
          </a:bodyPr>
          <a:lstStyle/>
          <a:p>
            <a:pPr algn="ctr"/>
            <a:r>
              <a:rPr lang="ja-JP" altLang="en-US" sz="3200" b="1" dirty="0">
                <a:latin typeface="BIZ UDゴシック" panose="020B0400000000000000" pitchFamily="49" charset="-128"/>
                <a:ea typeface="BIZ UDゴシック" panose="020B0400000000000000" pitchFamily="49" charset="-128"/>
              </a:rPr>
              <a:t>都心部から郊外にまたがる６つの会場</a:t>
            </a:r>
            <a:endParaRPr lang="en-US" altLang="ja-JP" sz="3200" b="1"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5EF5AE75-AFFE-4857-4F4C-CA3AB7E3CA9B}"/>
              </a:ext>
            </a:extLst>
          </p:cNvPr>
          <p:cNvSpPr txBox="1">
            <a:spLocks noChangeArrowheads="1"/>
          </p:cNvSpPr>
          <p:nvPr/>
        </p:nvSpPr>
        <p:spPr bwMode="auto">
          <a:xfrm>
            <a:off x="8435565" y="2213830"/>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FUJIKURA Tsubasa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4" name="テキスト ボックス 4">
            <a:extLst>
              <a:ext uri="{FF2B5EF4-FFF2-40B4-BE49-F238E27FC236}">
                <a16:creationId xmlns:a16="http://schemas.microsoft.com/office/drawing/2014/main" id="{76892811-1434-F271-B7E0-9F3B0EC29052}"/>
              </a:ext>
            </a:extLst>
          </p:cNvPr>
          <p:cNvSpPr txBox="1">
            <a:spLocks noChangeArrowheads="1"/>
          </p:cNvSpPr>
          <p:nvPr/>
        </p:nvSpPr>
        <p:spPr bwMode="auto">
          <a:xfrm>
            <a:off x="5687681" y="2207852"/>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b="1"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456122BF-190C-F69D-3883-AB2873825678}"/>
              </a:ext>
            </a:extLst>
          </p:cNvPr>
          <p:cNvSpPr txBox="1">
            <a:spLocks noChangeArrowheads="1"/>
          </p:cNvSpPr>
          <p:nvPr/>
        </p:nvSpPr>
        <p:spPr bwMode="auto">
          <a:xfrm>
            <a:off x="6921298" y="5852606"/>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Komaki</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9" name="テキスト ボックス 4">
            <a:extLst>
              <a:ext uri="{FF2B5EF4-FFF2-40B4-BE49-F238E27FC236}">
                <a16:creationId xmlns:a16="http://schemas.microsoft.com/office/drawing/2014/main" id="{1C7C81DD-A664-FB94-A5D6-1176D42E1FA0}"/>
              </a:ext>
            </a:extLst>
          </p:cNvPr>
          <p:cNvSpPr txBox="1">
            <a:spLocks noChangeArrowheads="1"/>
          </p:cNvSpPr>
          <p:nvPr/>
        </p:nvSpPr>
        <p:spPr bwMode="auto">
          <a:xfrm>
            <a:off x="10076659" y="5874655"/>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12" name="図 11" descr="雪が積もっている建物&#10;&#10;中程度の精度で自動的に生成された説明">
            <a:extLst>
              <a:ext uri="{FF2B5EF4-FFF2-40B4-BE49-F238E27FC236}">
                <a16:creationId xmlns:a16="http://schemas.microsoft.com/office/drawing/2014/main" id="{3738918F-B80F-D36B-88E4-A8B6FECE36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5681" y="4361804"/>
            <a:ext cx="2545024" cy="1698527"/>
          </a:xfrm>
          <a:prstGeom prst="rect">
            <a:avLst/>
          </a:prstGeom>
        </p:spPr>
      </p:pic>
      <p:sp>
        <p:nvSpPr>
          <p:cNvPr id="14" name="テキスト ボックス 4">
            <a:extLst>
              <a:ext uri="{FF2B5EF4-FFF2-40B4-BE49-F238E27FC236}">
                <a16:creationId xmlns:a16="http://schemas.microsoft.com/office/drawing/2014/main" id="{CA7CFAC6-D1CF-22B7-919A-235C6B455385}"/>
              </a:ext>
            </a:extLst>
          </p:cNvPr>
          <p:cNvSpPr txBox="1">
            <a:spLocks noChangeArrowheads="1"/>
          </p:cNvSpPr>
          <p:nvPr/>
        </p:nvSpPr>
        <p:spPr bwMode="auto">
          <a:xfrm>
            <a:off x="4165625" y="5859021"/>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17" name="図 16" descr="雪が積もっている建物&#10;&#10;自動的に生成された説明">
            <a:extLst>
              <a:ext uri="{FF2B5EF4-FFF2-40B4-BE49-F238E27FC236}">
                <a16:creationId xmlns:a16="http://schemas.microsoft.com/office/drawing/2014/main" id="{4E47ACFB-A839-AC0F-E03C-74738CEE1D66}"/>
              </a:ext>
            </a:extLst>
          </p:cNvPr>
          <p:cNvPicPr>
            <a:picLocks noChangeAspect="1"/>
          </p:cNvPicPr>
          <p:nvPr/>
        </p:nvPicPr>
        <p:blipFill rotWithShape="1">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096105" y="819025"/>
            <a:ext cx="2444790" cy="1597088"/>
          </a:xfrm>
          <a:prstGeom prst="rect">
            <a:avLst/>
          </a:prstGeom>
        </p:spPr>
      </p:pic>
      <p:sp>
        <p:nvSpPr>
          <p:cNvPr id="30" name="テキスト ボックス 4">
            <a:extLst>
              <a:ext uri="{FF2B5EF4-FFF2-40B4-BE49-F238E27FC236}">
                <a16:creationId xmlns:a16="http://schemas.microsoft.com/office/drawing/2014/main" id="{96F8D368-AB18-1EAC-E438-ED1AE33E7247}"/>
              </a:ext>
            </a:extLst>
          </p:cNvPr>
          <p:cNvSpPr txBox="1">
            <a:spLocks noChangeArrowheads="1"/>
          </p:cNvSpPr>
          <p:nvPr/>
        </p:nvSpPr>
        <p:spPr bwMode="auto">
          <a:xfrm>
            <a:off x="2954050" y="2204430"/>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1813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1898F24-1B38-2C7E-5230-D4843129B8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5999" y="2830047"/>
            <a:ext cx="5625748" cy="3753046"/>
          </a:xfrm>
          <a:prstGeom prst="rect">
            <a:avLst/>
          </a:prstGeom>
        </p:spPr>
      </p:pic>
      <p:pic>
        <p:nvPicPr>
          <p:cNvPr id="17" name="図 16" descr="山の町&#10;&#10;中程度の精度で自動的に生成された説明">
            <a:extLst>
              <a:ext uri="{FF2B5EF4-FFF2-40B4-BE49-F238E27FC236}">
                <a16:creationId xmlns:a16="http://schemas.microsoft.com/office/drawing/2014/main" id="{5325DC91-54BF-E889-D2CE-FB28BDF211F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400253" y="2540036"/>
            <a:ext cx="5625748" cy="3367332"/>
          </a:xfrm>
          <a:prstGeom prst="rect">
            <a:avLst/>
          </a:prstGeom>
        </p:spPr>
      </p:pic>
      <p:pic>
        <p:nvPicPr>
          <p:cNvPr id="19" name="図 18" descr="草の上に小屋がある白い建物&#10;&#10;自動的に生成された説明">
            <a:extLst>
              <a:ext uri="{FF2B5EF4-FFF2-40B4-BE49-F238E27FC236}">
                <a16:creationId xmlns:a16="http://schemas.microsoft.com/office/drawing/2014/main" id="{FDD155B6-E4A4-6C0C-19EF-E0246F60A1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65999" y="370157"/>
            <a:ext cx="5625748" cy="2369039"/>
          </a:xfrm>
          <a:prstGeom prst="rect">
            <a:avLst/>
          </a:prstGeom>
        </p:spPr>
      </p:pic>
      <p:sp>
        <p:nvSpPr>
          <p:cNvPr id="15" name="テキスト ボックス 14">
            <a:extLst>
              <a:ext uri="{FF2B5EF4-FFF2-40B4-BE49-F238E27FC236}">
                <a16:creationId xmlns:a16="http://schemas.microsoft.com/office/drawing/2014/main" id="{D1449809-FC6E-A487-B027-1B5BA03A42A6}"/>
              </a:ext>
            </a:extLst>
          </p:cNvPr>
          <p:cNvSpPr txBox="1"/>
          <p:nvPr/>
        </p:nvSpPr>
        <p:spPr>
          <a:xfrm>
            <a:off x="324286" y="5907368"/>
            <a:ext cx="5089235" cy="830997"/>
          </a:xfrm>
          <a:prstGeom prst="rect">
            <a:avLst/>
          </a:prstGeom>
          <a:noFill/>
        </p:spPr>
        <p:txBody>
          <a:bodyPr wrap="square" rtlCol="0">
            <a:spAutoFit/>
          </a:bodyPr>
          <a:lstStyle/>
          <a:p>
            <a:r>
              <a:rPr lang="en-US" altLang="ja-JP" sz="2400" b="1" dirty="0">
                <a:latin typeface="BIZ UD明朝 Medium" panose="02020500000000000000" pitchFamily="17" charset="-128"/>
                <a:ea typeface="BIZ UD明朝 Medium" panose="02020500000000000000" pitchFamily="17" charset="-128"/>
              </a:rPr>
              <a:t>MOERENUMA PARK</a:t>
            </a:r>
          </a:p>
          <a:p>
            <a:r>
              <a:rPr lang="en-US" altLang="ja-JP" sz="2400" b="1" dirty="0">
                <a:latin typeface="BIZ UD明朝 Medium" panose="02020500000000000000" pitchFamily="17" charset="-128"/>
                <a:ea typeface="BIZ UD明朝 Medium" panose="02020500000000000000" pitchFamily="17" charset="-128"/>
              </a:rPr>
              <a:t>Designed by ISAMU NOGUCHI</a:t>
            </a:r>
          </a:p>
        </p:txBody>
      </p:sp>
      <p:sp>
        <p:nvSpPr>
          <p:cNvPr id="2" name="テキスト ボックス 4">
            <a:extLst>
              <a:ext uri="{FF2B5EF4-FFF2-40B4-BE49-F238E27FC236}">
                <a16:creationId xmlns:a16="http://schemas.microsoft.com/office/drawing/2014/main" id="{F1FB3415-BDFE-AF6B-027A-C91A810E3B3E}"/>
              </a:ext>
            </a:extLst>
          </p:cNvPr>
          <p:cNvSpPr txBox="1">
            <a:spLocks noChangeArrowheads="1"/>
          </p:cNvSpPr>
          <p:nvPr/>
        </p:nvSpPr>
        <p:spPr bwMode="auto">
          <a:xfrm>
            <a:off x="10060907" y="6329177"/>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4" name="図 3" descr="池の中の家&#10;&#10;自動的に生成された説明">
            <a:extLst>
              <a:ext uri="{FF2B5EF4-FFF2-40B4-BE49-F238E27FC236}">
                <a16:creationId xmlns:a16="http://schemas.microsoft.com/office/drawing/2014/main" id="{A7DD5F71-7D04-1359-3D97-B64B524CB7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1838" y="-1599843"/>
            <a:ext cx="1914070" cy="1277361"/>
          </a:xfrm>
          <a:prstGeom prst="rect">
            <a:avLst/>
          </a:prstGeom>
        </p:spPr>
      </p:pic>
      <p:pic>
        <p:nvPicPr>
          <p:cNvPr id="8" name="図 7" descr="雪が積もっている街の様子&#10;&#10;中程度の精度で自動的に生成された説明">
            <a:extLst>
              <a:ext uri="{FF2B5EF4-FFF2-40B4-BE49-F238E27FC236}">
                <a16:creationId xmlns:a16="http://schemas.microsoft.com/office/drawing/2014/main" id="{02D5D072-8721-8430-FB34-D8A46AAB9E1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65999" y="262239"/>
            <a:ext cx="5625748" cy="2476957"/>
          </a:xfrm>
          <a:prstGeom prst="rect">
            <a:avLst/>
          </a:prstGeom>
        </p:spPr>
      </p:pic>
      <p:sp>
        <p:nvSpPr>
          <p:cNvPr id="9" name="テキスト ボックス 4">
            <a:extLst>
              <a:ext uri="{FF2B5EF4-FFF2-40B4-BE49-F238E27FC236}">
                <a16:creationId xmlns:a16="http://schemas.microsoft.com/office/drawing/2014/main" id="{9C025E4B-D546-166C-014C-D4CB96A0A26B}"/>
              </a:ext>
            </a:extLst>
          </p:cNvPr>
          <p:cNvSpPr txBox="1">
            <a:spLocks noChangeArrowheads="1"/>
          </p:cNvSpPr>
          <p:nvPr/>
        </p:nvSpPr>
        <p:spPr bwMode="auto">
          <a:xfrm>
            <a:off x="10125433" y="2467640"/>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i="0" u="none" strike="noStrike" cap="none" normalizeH="0" baseline="0" dirty="0">
              <a:ln>
                <a:noFill/>
              </a:ln>
              <a:solidFill>
                <a:schemeClr val="bg1"/>
              </a:solidFill>
              <a:effectLst/>
              <a:latin typeface="Arial" panose="020B0604020202020204" pitchFamily="34" charset="0"/>
            </a:endParaRPr>
          </a:p>
        </p:txBody>
      </p:sp>
      <p:pic>
        <p:nvPicPr>
          <p:cNvPr id="12" name="図 11" descr="草, 屋外, フィールド, 水 が含まれている画像&#10;&#10;自動的に生成された説明">
            <a:extLst>
              <a:ext uri="{FF2B5EF4-FFF2-40B4-BE49-F238E27FC236}">
                <a16:creationId xmlns:a16="http://schemas.microsoft.com/office/drawing/2014/main" id="{54AADCB6-2E82-24E7-4A77-BD9F945ECD0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0251" y="632786"/>
            <a:ext cx="5625749" cy="1819692"/>
          </a:xfrm>
          <a:prstGeom prst="rect">
            <a:avLst/>
          </a:prstGeom>
        </p:spPr>
      </p:pic>
      <p:sp>
        <p:nvSpPr>
          <p:cNvPr id="16" name="テキスト ボックス 15">
            <a:extLst>
              <a:ext uri="{FF2B5EF4-FFF2-40B4-BE49-F238E27FC236}">
                <a16:creationId xmlns:a16="http://schemas.microsoft.com/office/drawing/2014/main" id="{44692C6F-13CD-FC30-61CD-44F9ED3CFF89}"/>
              </a:ext>
            </a:extLst>
          </p:cNvPr>
          <p:cNvSpPr txBox="1"/>
          <p:nvPr/>
        </p:nvSpPr>
        <p:spPr>
          <a:xfrm>
            <a:off x="-43732" y="-559146"/>
            <a:ext cx="8584441" cy="369332"/>
          </a:xfrm>
          <a:prstGeom prst="rect">
            <a:avLst/>
          </a:prstGeom>
          <a:noFill/>
        </p:spPr>
        <p:txBody>
          <a:bodyPr wrap="square" rtlCol="0">
            <a:spAutoFit/>
          </a:bodyPr>
          <a:lstStyle/>
          <a:p>
            <a:r>
              <a:rPr kumimoji="1" lang="ja-JP" altLang="en-US" dirty="0"/>
              <a:t>左側のグリーンシーズンの写真のみ撮影者不明</a:t>
            </a:r>
            <a:r>
              <a:rPr lang="ja-JP" altLang="en-US" dirty="0"/>
              <a:t>（</a:t>
            </a:r>
            <a:r>
              <a:rPr lang="en-US" altLang="ja-JP" dirty="0"/>
              <a:t>SIAF2014</a:t>
            </a:r>
            <a:r>
              <a:rPr lang="ja-JP" altLang="en-US" dirty="0"/>
              <a:t>の頃の写真）</a:t>
            </a:r>
            <a:endParaRPr kumimoji="1" lang="en-US" altLang="ja-JP" dirty="0"/>
          </a:p>
        </p:txBody>
      </p:sp>
    </p:spTree>
    <p:extLst>
      <p:ext uri="{BB962C8B-B14F-4D97-AF65-F5344CB8AC3E}">
        <p14:creationId xmlns:p14="http://schemas.microsoft.com/office/powerpoint/2010/main" val="13432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雪, 人, 屋外, 建物 が含まれている画像&#10;&#10;自動的に生成された説明">
            <a:extLst>
              <a:ext uri="{FF2B5EF4-FFF2-40B4-BE49-F238E27FC236}">
                <a16:creationId xmlns:a16="http://schemas.microsoft.com/office/drawing/2014/main" id="{A191EC55-DA23-29D8-FF61-3A87789E1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564" y="3429662"/>
            <a:ext cx="4741768" cy="3160975"/>
          </a:xfrm>
          <a:prstGeom prst="rect">
            <a:avLst/>
          </a:prstGeom>
          <a:ln>
            <a:noFill/>
          </a:ln>
          <a:effectLst>
            <a:softEdge rad="112500"/>
          </a:effectLst>
        </p:spPr>
      </p:pic>
      <p:pic>
        <p:nvPicPr>
          <p:cNvPr id="6" name="図 5" descr="スキー場の群衆&#10;&#10;自動的に生成された説明">
            <a:extLst>
              <a:ext uri="{FF2B5EF4-FFF2-40B4-BE49-F238E27FC236}">
                <a16:creationId xmlns:a16="http://schemas.microsoft.com/office/drawing/2014/main" id="{24DEAC35-E4A3-C92D-D296-61EE6BC5A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075" y="267822"/>
            <a:ext cx="6323104" cy="4742328"/>
          </a:xfrm>
          <a:prstGeom prst="rect">
            <a:avLst/>
          </a:prstGeom>
          <a:ln>
            <a:noFill/>
          </a:ln>
          <a:effectLst>
            <a:softEdge rad="112500"/>
          </a:effectLst>
        </p:spPr>
      </p:pic>
      <p:pic>
        <p:nvPicPr>
          <p:cNvPr id="8" name="図 7" descr="子供, 雪, 少し, 女の子 が含まれている画像&#10;&#10;自動的に生成された説明">
            <a:extLst>
              <a:ext uri="{FF2B5EF4-FFF2-40B4-BE49-F238E27FC236}">
                <a16:creationId xmlns:a16="http://schemas.microsoft.com/office/drawing/2014/main" id="{1ADB3436-0A49-684E-96BC-F2D106045D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564" y="267822"/>
            <a:ext cx="4741768" cy="3161178"/>
          </a:xfrm>
          <a:prstGeom prst="rect">
            <a:avLst/>
          </a:prstGeom>
          <a:ln>
            <a:noFill/>
          </a:ln>
          <a:effectLst>
            <a:softEdge rad="112500"/>
          </a:effectLst>
        </p:spPr>
      </p:pic>
      <p:sp>
        <p:nvSpPr>
          <p:cNvPr id="9" name="テキスト ボックス 8">
            <a:extLst>
              <a:ext uri="{FF2B5EF4-FFF2-40B4-BE49-F238E27FC236}">
                <a16:creationId xmlns:a16="http://schemas.microsoft.com/office/drawing/2014/main" id="{7CCB127B-FF57-F435-0980-CD6F8AF9B99A}"/>
              </a:ext>
            </a:extLst>
          </p:cNvPr>
          <p:cNvSpPr txBox="1"/>
          <p:nvPr/>
        </p:nvSpPr>
        <p:spPr>
          <a:xfrm>
            <a:off x="5487074" y="5217729"/>
            <a:ext cx="6971626" cy="830997"/>
          </a:xfrm>
          <a:prstGeom prst="rect">
            <a:avLst/>
          </a:prstGeom>
          <a:noFill/>
        </p:spPr>
        <p:txBody>
          <a:bodyPr wrap="square" rtlCol="0">
            <a:spAutoFit/>
          </a:bodyPr>
          <a:lstStyle/>
          <a:p>
            <a:r>
              <a:rPr lang="en-US" altLang="ja-JP" sz="2400" b="1" dirty="0" err="1">
                <a:latin typeface="BIZ UD明朝 Medium" panose="02020500000000000000" pitchFamily="17" charset="-128"/>
                <a:ea typeface="BIZ UD明朝 Medium" panose="02020500000000000000" pitchFamily="17" charset="-128"/>
              </a:rPr>
              <a:t>Moerenuma</a:t>
            </a:r>
            <a:r>
              <a:rPr lang="ja-JP" altLang="en-US" sz="2400" b="1" dirty="0">
                <a:latin typeface="BIZ UD明朝 Medium" panose="02020500000000000000" pitchFamily="17" charset="-128"/>
                <a:ea typeface="BIZ UD明朝 Medium" panose="02020500000000000000" pitchFamily="17" charset="-128"/>
              </a:rPr>
              <a:t> </a:t>
            </a:r>
            <a:r>
              <a:rPr lang="en-US" altLang="ja-JP" sz="2400" b="1" dirty="0">
                <a:latin typeface="BIZ UD明朝 Medium" panose="02020500000000000000" pitchFamily="17" charset="-128"/>
                <a:ea typeface="BIZ UD明朝 Medium" panose="02020500000000000000" pitchFamily="17" charset="-128"/>
              </a:rPr>
              <a:t>park</a:t>
            </a:r>
          </a:p>
          <a:p>
            <a:r>
              <a:rPr lang="ja-JP" altLang="en-US" sz="2400" b="1" dirty="0">
                <a:latin typeface="BIZ UD明朝 Medium" panose="02020500000000000000" pitchFamily="17" charset="-128"/>
                <a:ea typeface="BIZ UD明朝 Medium" panose="02020500000000000000" pitchFamily="17" charset="-128"/>
              </a:rPr>
              <a:t>未来の札幌の運動会“</a:t>
            </a:r>
            <a:r>
              <a:rPr lang="en-US" altLang="ja-JP" sz="2400" b="1" dirty="0">
                <a:latin typeface="BIZ UD明朝 Medium" panose="02020500000000000000" pitchFamily="17" charset="-128"/>
                <a:ea typeface="BIZ UD明朝 Medium" panose="02020500000000000000" pitchFamily="17" charset="-128"/>
              </a:rPr>
              <a:t>Sapporo</a:t>
            </a:r>
            <a:r>
              <a:rPr lang="ja-JP" altLang="en-US" sz="2400" b="1" dirty="0">
                <a:latin typeface="BIZ UD明朝 Medium" panose="02020500000000000000" pitchFamily="17" charset="-128"/>
                <a:ea typeface="BIZ UD明朝 Medium" panose="02020500000000000000" pitchFamily="17" charset="-128"/>
              </a:rPr>
              <a:t> </a:t>
            </a:r>
            <a:r>
              <a:rPr lang="en-US" altLang="ja-JP" sz="2400" b="1" dirty="0">
                <a:latin typeface="BIZ UD明朝 Medium" panose="02020500000000000000" pitchFamily="17" charset="-128"/>
                <a:ea typeface="BIZ UD明朝 Medium" panose="02020500000000000000" pitchFamily="17" charset="-128"/>
              </a:rPr>
              <a:t>Future </a:t>
            </a:r>
            <a:r>
              <a:rPr lang="en-US" altLang="ja-JP" sz="2400" b="1" dirty="0" err="1">
                <a:latin typeface="BIZ UD明朝 Medium" panose="02020500000000000000" pitchFamily="17" charset="-128"/>
                <a:ea typeface="BIZ UD明朝 Medium" panose="02020500000000000000" pitchFamily="17" charset="-128"/>
              </a:rPr>
              <a:t>Undokai</a:t>
            </a:r>
            <a:r>
              <a:rPr lang="ja-JP" altLang="en-US" sz="2400" b="1" dirty="0">
                <a:latin typeface="BIZ UD明朝 Medium" panose="02020500000000000000" pitchFamily="17" charset="-128"/>
                <a:ea typeface="BIZ UD明朝 Medium" panose="02020500000000000000" pitchFamily="17" charset="-128"/>
              </a:rPr>
              <a:t>” </a:t>
            </a:r>
            <a:endParaRPr lang="en-US" altLang="ja-JP" sz="2400" b="1" dirty="0">
              <a:latin typeface="BIZ UD明朝 Medium" panose="02020500000000000000" pitchFamily="17" charset="-128"/>
              <a:ea typeface="BIZ UD明朝 Medium" panose="02020500000000000000" pitchFamily="17" charset="-128"/>
            </a:endParaRPr>
          </a:p>
        </p:txBody>
      </p:sp>
      <p:sp>
        <p:nvSpPr>
          <p:cNvPr id="10" name="テキスト ボックス 9">
            <a:extLst>
              <a:ext uri="{FF2B5EF4-FFF2-40B4-BE49-F238E27FC236}">
                <a16:creationId xmlns:a16="http://schemas.microsoft.com/office/drawing/2014/main" id="{2AA3BD7D-921F-49D9-216B-BA4D367F2F25}"/>
              </a:ext>
            </a:extLst>
          </p:cNvPr>
          <p:cNvSpPr txBox="1"/>
          <p:nvPr/>
        </p:nvSpPr>
        <p:spPr>
          <a:xfrm>
            <a:off x="5487074" y="6086602"/>
            <a:ext cx="6141361" cy="369332"/>
          </a:xfrm>
          <a:prstGeom prst="rect">
            <a:avLst/>
          </a:prstGeom>
          <a:noFill/>
        </p:spPr>
        <p:txBody>
          <a:bodyPr wrap="square" rtlCol="0">
            <a:spAutoFit/>
          </a:bodyPr>
          <a:lstStyle/>
          <a:p>
            <a:r>
              <a:rPr lang="en-US" altLang="ja-JP" b="1" dirty="0">
                <a:latin typeface="BIZ UD明朝 Medium" panose="02020500000000000000" pitchFamily="17" charset="-128"/>
                <a:ea typeface="BIZ UD明朝 Medium" panose="02020500000000000000" pitchFamily="17" charset="-128"/>
              </a:rPr>
              <a:t>(</a:t>
            </a:r>
            <a:r>
              <a:rPr lang="en-US" altLang="ja-JP" b="1" dirty="0" err="1">
                <a:latin typeface="BIZ UD明朝 Medium" panose="02020500000000000000" pitchFamily="17" charset="-128"/>
                <a:ea typeface="BIZ UD明朝 Medium" panose="02020500000000000000" pitchFamily="17" charset="-128"/>
              </a:rPr>
              <a:t>Undokai</a:t>
            </a:r>
            <a:r>
              <a:rPr lang="en-US" altLang="ja-JP" b="1" dirty="0">
                <a:latin typeface="BIZ UD明朝 Medium" panose="02020500000000000000" pitchFamily="17" charset="-128"/>
                <a:ea typeface="BIZ UD明朝 Medium" panose="02020500000000000000" pitchFamily="17" charset="-128"/>
              </a:rPr>
              <a:t> meaning sports day / field day in Japanese)</a:t>
            </a:r>
          </a:p>
        </p:txBody>
      </p:sp>
      <p:sp>
        <p:nvSpPr>
          <p:cNvPr id="2" name="テキスト ボックス 1">
            <a:extLst>
              <a:ext uri="{FF2B5EF4-FFF2-40B4-BE49-F238E27FC236}">
                <a16:creationId xmlns:a16="http://schemas.microsoft.com/office/drawing/2014/main" id="{321C27FD-01C6-1BCA-EC96-AA15F4723A98}"/>
              </a:ext>
            </a:extLst>
          </p:cNvPr>
          <p:cNvSpPr txBox="1">
            <a:spLocks noChangeArrowheads="1"/>
          </p:cNvSpPr>
          <p:nvPr/>
        </p:nvSpPr>
        <p:spPr bwMode="auto">
          <a:xfrm>
            <a:off x="9751511" y="4648128"/>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2F8D2E31-5EB1-7BAF-6E02-763CC77EB8DD}"/>
              </a:ext>
            </a:extLst>
          </p:cNvPr>
          <p:cNvSpPr txBox="1">
            <a:spLocks noChangeArrowheads="1"/>
          </p:cNvSpPr>
          <p:nvPr/>
        </p:nvSpPr>
        <p:spPr bwMode="auto">
          <a:xfrm>
            <a:off x="3304630" y="6202018"/>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CB9EDE4C-240B-5DC6-E9EC-C301302F79D0}"/>
              </a:ext>
            </a:extLst>
          </p:cNvPr>
          <p:cNvSpPr txBox="1">
            <a:spLocks noChangeArrowheads="1"/>
          </p:cNvSpPr>
          <p:nvPr/>
        </p:nvSpPr>
        <p:spPr bwMode="auto">
          <a:xfrm>
            <a:off x="3304630" y="3035491"/>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5505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descr="屋外, 夜, ストリート, 光 が含まれている画像&#10;&#10;自動的に生成された説明">
            <a:extLst>
              <a:ext uri="{FF2B5EF4-FFF2-40B4-BE49-F238E27FC236}">
                <a16:creationId xmlns:a16="http://schemas.microsoft.com/office/drawing/2014/main" id="{19581B48-51F8-9618-7896-56B15AC25E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43740" y="3541319"/>
            <a:ext cx="4359442" cy="2449479"/>
          </a:xfrm>
          <a:prstGeom prst="rect">
            <a:avLst/>
          </a:prstGeom>
        </p:spPr>
      </p:pic>
      <p:pic>
        <p:nvPicPr>
          <p:cNvPr id="9" name="図 8" descr="雪の中で駐車したバス&#10;&#10;中程度の精度で自動的に生成された説明">
            <a:extLst>
              <a:ext uri="{FF2B5EF4-FFF2-40B4-BE49-F238E27FC236}">
                <a16:creationId xmlns:a16="http://schemas.microsoft.com/office/drawing/2014/main" id="{432E8D10-0661-B679-55A0-3DE4FB3A26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1698" y="934474"/>
            <a:ext cx="4203839" cy="2262973"/>
          </a:xfrm>
          <a:prstGeom prst="rect">
            <a:avLst/>
          </a:prstGeom>
        </p:spPr>
      </p:pic>
      <p:pic>
        <p:nvPicPr>
          <p:cNvPr id="11" name="図 10" descr="屋外, 建物, 雪, 夜 が含まれている画像&#10;&#10;自動的に生成された説明">
            <a:extLst>
              <a:ext uri="{FF2B5EF4-FFF2-40B4-BE49-F238E27FC236}">
                <a16:creationId xmlns:a16="http://schemas.microsoft.com/office/drawing/2014/main" id="{E5931BC6-0D4D-C2D7-5AA4-770912281E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3803" y="962526"/>
            <a:ext cx="4203839" cy="2262973"/>
          </a:xfrm>
          <a:prstGeom prst="rect">
            <a:avLst/>
          </a:prstGeom>
        </p:spPr>
      </p:pic>
      <p:pic>
        <p:nvPicPr>
          <p:cNvPr id="13" name="図 12" descr="建物, 屋外, 雪, ストリート が含まれている画像&#10;&#10;自動的に生成された説明">
            <a:extLst>
              <a:ext uri="{FF2B5EF4-FFF2-40B4-BE49-F238E27FC236}">
                <a16:creationId xmlns:a16="http://schemas.microsoft.com/office/drawing/2014/main" id="{2E2C1F31-59D1-01F4-3CEF-035EDF51A8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4216" y="3717097"/>
            <a:ext cx="3603515" cy="2526010"/>
          </a:xfrm>
          <a:prstGeom prst="rect">
            <a:avLst/>
          </a:prstGeom>
        </p:spPr>
      </p:pic>
      <p:sp>
        <p:nvSpPr>
          <p:cNvPr id="15" name="テキスト ボックス 28">
            <a:extLst>
              <a:ext uri="{FF2B5EF4-FFF2-40B4-BE49-F238E27FC236}">
                <a16:creationId xmlns:a16="http://schemas.microsoft.com/office/drawing/2014/main" id="{AB2B437C-A1FF-F6F7-7662-AC34F8EEDA1C}"/>
              </a:ext>
            </a:extLst>
          </p:cNvPr>
          <p:cNvSpPr txBox="1">
            <a:spLocks noChangeArrowheads="1"/>
          </p:cNvSpPr>
          <p:nvPr/>
        </p:nvSpPr>
        <p:spPr bwMode="auto">
          <a:xfrm>
            <a:off x="5681538" y="3149319"/>
            <a:ext cx="435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Ryohin Keikaku </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Co.,Ltd.</a:t>
            </a:r>
            <a:r>
              <a:rPr kumimoji="0" lang="en-US" altLang="ja-JP" sz="1400" dirty="0" err="1">
                <a:solidFill>
                  <a:schemeClr val="bg1"/>
                </a:solidFill>
                <a:latin typeface="BIZ UD明朝 Medium" panose="02020500000000000000" pitchFamily="17" charset="-128"/>
                <a:ea typeface="BIZ UD明朝 Medium" panose="02020500000000000000" pitchFamily="17" charset="-128"/>
              </a:rPr>
              <a:t>《</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Local</a:t>
            </a: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mobility》</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19" name="テキスト ボックス 28">
            <a:extLst>
              <a:ext uri="{FF2B5EF4-FFF2-40B4-BE49-F238E27FC236}">
                <a16:creationId xmlns:a16="http://schemas.microsoft.com/office/drawing/2014/main" id="{2C1A4B22-4B71-9537-FFF5-2E3D8239881C}"/>
              </a:ext>
            </a:extLst>
          </p:cNvPr>
          <p:cNvSpPr txBox="1">
            <a:spLocks noChangeArrowheads="1"/>
          </p:cNvSpPr>
          <p:nvPr/>
        </p:nvSpPr>
        <p:spPr bwMode="auto">
          <a:xfrm>
            <a:off x="6540219" y="5954702"/>
            <a:ext cx="53890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SAITO Seiichi + </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Panoramatiks</a:t>
            </a:r>
            <a:r>
              <a:rPr kumimoji="0" lang="en-US" altLang="ja-JP" sz="1400" dirty="0" err="1">
                <a:solidFill>
                  <a:schemeClr val="bg1"/>
                </a:solidFill>
                <a:latin typeface="BIZ UD明朝 Medium" panose="02020500000000000000" pitchFamily="17" charset="-128"/>
                <a:ea typeface="BIZ UD明朝 Medium" panose="02020500000000000000" pitchFamily="17" charset="-128"/>
              </a:rPr>
              <a:t>《</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meta</a:t>
            </a: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forest》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dirty="0">
                <a:solidFill>
                  <a:schemeClr val="bg1"/>
                </a:solidFill>
                <a:latin typeface="BIZ UD明朝 Medium" panose="02020500000000000000" pitchFamily="17" charset="-128"/>
                <a:ea typeface="BIZ UD明朝 Medium" panose="02020500000000000000" pitchFamily="17" charset="-128"/>
              </a:rPr>
              <a:t>   SAITO Seiichi + Panoramatiks《JIKU#020 SAPPORO</a:t>
            </a:r>
            <a:r>
              <a:rPr kumimoji="0" lang="ja-JP" altLang="en-US" sz="1400" dirty="0">
                <a:solidFill>
                  <a:schemeClr val="bg1"/>
                </a:solidFill>
                <a:latin typeface="BIZ UD明朝 Medium" panose="02020500000000000000" pitchFamily="17" charset="-128"/>
                <a:ea typeface="BIZ UD明朝 Medium" panose="02020500000000000000" pitchFamily="17" charset="-128"/>
              </a:rPr>
              <a:t>｜</a:t>
            </a:r>
            <a:r>
              <a:rPr kumimoji="0" lang="en-US" altLang="ja-JP" sz="1400" dirty="0">
                <a:solidFill>
                  <a:schemeClr val="bg1"/>
                </a:solidFill>
                <a:latin typeface="BIZ UD明朝 Medium" panose="02020500000000000000" pitchFamily="17" charset="-128"/>
                <a:ea typeface="BIZ UD明朝 Medium" panose="02020500000000000000" pitchFamily="17" charset="-128"/>
              </a:rPr>
              <a:t>ODORI》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SIAF </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Lab《</a:t>
            </a:r>
            <a:r>
              <a:rPr kumimoji="0" lang="en-US" altLang="ja-JP" sz="1400" dirty="0" err="1">
                <a:solidFill>
                  <a:schemeClr val="bg1"/>
                </a:solidFill>
                <a:latin typeface="BIZ UD明朝 Medium" panose="02020500000000000000" pitchFamily="17" charset="-128"/>
                <a:ea typeface="BIZ UD明朝 Medium" panose="02020500000000000000" pitchFamily="17" charset="-128"/>
              </a:rPr>
              <a:t>SIAF</a:t>
            </a:r>
            <a:r>
              <a:rPr kumimoji="0" lang="en-US" altLang="ja-JP" sz="1400" dirty="0">
                <a:solidFill>
                  <a:schemeClr val="bg1"/>
                </a:solidFill>
                <a:latin typeface="BIZ UD明朝 Medium" panose="02020500000000000000" pitchFamily="17" charset="-128"/>
                <a:ea typeface="BIZ UD明朝 Medium" panose="02020500000000000000" pitchFamily="17" charset="-128"/>
              </a:rPr>
              <a:t> Lab.</a:t>
            </a:r>
            <a:r>
              <a:rPr kumimoji="0" lang="en-US" altLang="ja-JP" sz="400" dirty="0">
                <a:solidFill>
                  <a:schemeClr val="bg1"/>
                </a:solidFill>
                <a:latin typeface="BIZ UD明朝 Medium" panose="02020500000000000000" pitchFamily="17" charset="-128"/>
                <a:ea typeface="BIZ UD明朝 Medium" panose="02020500000000000000" pitchFamily="17" charset="-128"/>
              </a:rPr>
              <a:t> </a:t>
            </a:r>
            <a:r>
              <a:rPr kumimoji="0" lang="en-US" altLang="ja-JP" sz="1400" dirty="0">
                <a:solidFill>
                  <a:schemeClr val="bg1"/>
                </a:solidFill>
                <a:latin typeface="BIZ UD明朝 Medium" panose="02020500000000000000" pitchFamily="17" charset="-128"/>
                <a:ea typeface="BIZ UD明朝 Medium" panose="02020500000000000000" pitchFamily="17" charset="-128"/>
              </a:rPr>
              <a:t>Extreme Experiments》</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20" name="テキスト ボックス 28">
            <a:extLst>
              <a:ext uri="{FF2B5EF4-FFF2-40B4-BE49-F238E27FC236}">
                <a16:creationId xmlns:a16="http://schemas.microsoft.com/office/drawing/2014/main" id="{95F9FFCA-819A-F6CF-E936-739080D7D0EB}"/>
              </a:ext>
            </a:extLst>
          </p:cNvPr>
          <p:cNvSpPr txBox="1">
            <a:spLocks noChangeArrowheads="1"/>
          </p:cNvSpPr>
          <p:nvPr/>
        </p:nvSpPr>
        <p:spPr bwMode="auto">
          <a:xfrm>
            <a:off x="917410" y="3178397"/>
            <a:ext cx="4257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r>
              <a:rPr kumimoji="0" lang="ja-JP" altLang="en-US" sz="1400" dirty="0">
                <a:solidFill>
                  <a:schemeClr val="bg1"/>
                </a:solidFill>
                <a:latin typeface="BIZ UD明朝 Medium" panose="02020500000000000000" pitchFamily="17" charset="-128"/>
                <a:ea typeface="BIZ UD明朝 Medium" panose="02020500000000000000" pitchFamily="17" charset="-128"/>
              </a:rPr>
              <a:t> </a:t>
            </a:r>
            <a:r>
              <a:rPr kumimoji="0" lang="en-US" altLang="ja-JP" sz="1400" dirty="0" err="1">
                <a:solidFill>
                  <a:schemeClr val="bg1"/>
                </a:solidFill>
                <a:latin typeface="BIZ UD明朝 Medium" panose="02020500000000000000" pitchFamily="17" charset="-128"/>
                <a:ea typeface="BIZ UD明朝 Medium" panose="02020500000000000000" pitchFamily="17" charset="-128"/>
              </a:rPr>
              <a:t>Panoramatiks</a:t>
            </a:r>
            <a:r>
              <a:rPr kumimoji="0" lang="en-US" altLang="ja-JP" sz="1400" dirty="0">
                <a:solidFill>
                  <a:schemeClr val="bg1"/>
                </a:solidFill>
                <a:latin typeface="BIZ UD明朝 Medium" panose="02020500000000000000" pitchFamily="17" charset="-128"/>
                <a:ea typeface="BIZ UD明朝 Medium" panose="02020500000000000000" pitchFamily="17" charset="-128"/>
              </a:rPr>
              <a:t> + NIKKEN SEKKEI LTD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dirty="0">
                <a:solidFill>
                  <a:schemeClr val="bg1"/>
                </a:solidFill>
                <a:latin typeface="BIZ UD明朝 Medium" panose="02020500000000000000" pitchFamily="17" charset="-128"/>
                <a:ea typeface="BIZ UD明朝 Medium" panose="02020500000000000000" pitchFamily="17" charset="-128"/>
              </a:rPr>
              <a:t>   《Future Snow City Signage》</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21" name="テキスト ボックス 28">
            <a:extLst>
              <a:ext uri="{FF2B5EF4-FFF2-40B4-BE49-F238E27FC236}">
                <a16:creationId xmlns:a16="http://schemas.microsoft.com/office/drawing/2014/main" id="{E7983B5B-7CC4-B156-1F24-113491DAB594}"/>
              </a:ext>
            </a:extLst>
          </p:cNvPr>
          <p:cNvSpPr txBox="1">
            <a:spLocks noChangeArrowheads="1"/>
          </p:cNvSpPr>
          <p:nvPr/>
        </p:nvSpPr>
        <p:spPr bwMode="auto">
          <a:xfrm>
            <a:off x="2253342" y="6217772"/>
            <a:ext cx="42578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r>
              <a:rPr kumimoji="0" lang="ja-JP" altLang="en-US" sz="1400" dirty="0">
                <a:solidFill>
                  <a:schemeClr val="bg1"/>
                </a:solidFill>
                <a:latin typeface="BIZ UD明朝 Medium" panose="02020500000000000000" pitchFamily="17" charset="-128"/>
                <a:ea typeface="BIZ UD明朝 Medium" panose="02020500000000000000" pitchFamily="17" charset="-128"/>
              </a:rPr>
              <a:t> </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Ryohin</a:t>
            </a:r>
            <a:r>
              <a:rPr kumimoji="0" lang="en-US" altLang="ja-JP" sz="14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Keikaku </a:t>
            </a:r>
            <a:r>
              <a:rPr kumimoji="0" lang="en-US" altLang="ja-JP" sz="14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Co.,Ltd.</a:t>
            </a:r>
            <a:r>
              <a:rPr kumimoji="0" lang="en-US" altLang="ja-JP" sz="1400" dirty="0" err="1">
                <a:solidFill>
                  <a:schemeClr val="bg1"/>
                </a:solidFill>
                <a:latin typeface="BIZ UD明朝 Medium" panose="02020500000000000000" pitchFamily="17" charset="-128"/>
                <a:ea typeface="BIZ UD明朝 Medium" panose="02020500000000000000" pitchFamily="17" charset="-128"/>
              </a:rPr>
              <a:t>《Compact</a:t>
            </a:r>
            <a:r>
              <a:rPr kumimoji="0" lang="en-US" altLang="ja-JP" sz="1400" dirty="0">
                <a:solidFill>
                  <a:schemeClr val="bg1"/>
                </a:solidFill>
                <a:latin typeface="BIZ UD明朝 Medium" panose="02020500000000000000" pitchFamily="17" charset="-128"/>
                <a:ea typeface="BIZ UD明朝 Medium" panose="02020500000000000000" pitchFamily="17" charset="-128"/>
              </a:rPr>
              <a:t> life》</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23" name="テキスト ボックス 4">
            <a:extLst>
              <a:ext uri="{FF2B5EF4-FFF2-40B4-BE49-F238E27FC236}">
                <a16:creationId xmlns:a16="http://schemas.microsoft.com/office/drawing/2014/main" id="{890A3DB4-D901-55F0-3437-AA87F9941A29}"/>
              </a:ext>
            </a:extLst>
          </p:cNvPr>
          <p:cNvSpPr txBox="1">
            <a:spLocks noChangeArrowheads="1"/>
          </p:cNvSpPr>
          <p:nvPr/>
        </p:nvSpPr>
        <p:spPr bwMode="auto">
          <a:xfrm>
            <a:off x="400650" y="453960"/>
            <a:ext cx="11380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Sapporo Snow Festival Odori 2-chome Site</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2" name="テキスト ボックス 4">
            <a:extLst>
              <a:ext uri="{FF2B5EF4-FFF2-40B4-BE49-F238E27FC236}">
                <a16:creationId xmlns:a16="http://schemas.microsoft.com/office/drawing/2014/main" id="{0442458C-DF92-EAB1-2F9F-41E98595043A}"/>
              </a:ext>
            </a:extLst>
          </p:cNvPr>
          <p:cNvSpPr txBox="1">
            <a:spLocks noChangeArrowheads="1"/>
          </p:cNvSpPr>
          <p:nvPr/>
        </p:nvSpPr>
        <p:spPr bwMode="auto">
          <a:xfrm>
            <a:off x="3260558" y="2985899"/>
            <a:ext cx="193708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3" name="テキスト ボックス 4">
            <a:extLst>
              <a:ext uri="{FF2B5EF4-FFF2-40B4-BE49-F238E27FC236}">
                <a16:creationId xmlns:a16="http://schemas.microsoft.com/office/drawing/2014/main" id="{16321EEC-D436-0266-5FA4-DA69CFBCDF01}"/>
              </a:ext>
            </a:extLst>
          </p:cNvPr>
          <p:cNvSpPr txBox="1">
            <a:spLocks noChangeArrowheads="1"/>
          </p:cNvSpPr>
          <p:nvPr/>
        </p:nvSpPr>
        <p:spPr bwMode="auto">
          <a:xfrm>
            <a:off x="8068613" y="2967595"/>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148AB8F2-A293-C879-6D47-D393D15C5478}"/>
              </a:ext>
            </a:extLst>
          </p:cNvPr>
          <p:cNvSpPr txBox="1">
            <a:spLocks noChangeArrowheads="1"/>
          </p:cNvSpPr>
          <p:nvPr/>
        </p:nvSpPr>
        <p:spPr bwMode="auto">
          <a:xfrm>
            <a:off x="4080807" y="5993235"/>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B1CD7614-7174-E824-19BE-29BAFDF88654}"/>
              </a:ext>
            </a:extLst>
          </p:cNvPr>
          <p:cNvSpPr txBox="1">
            <a:spLocks noChangeArrowheads="1"/>
          </p:cNvSpPr>
          <p:nvPr/>
        </p:nvSpPr>
        <p:spPr bwMode="auto">
          <a:xfrm>
            <a:off x="9128893" y="5736882"/>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9284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 name="図 5" descr="建物, ケーキ, 装飾, テーブル が含まれている画像&#10;&#10;自動的に生成された説明">
            <a:extLst>
              <a:ext uri="{FF2B5EF4-FFF2-40B4-BE49-F238E27FC236}">
                <a16:creationId xmlns:a16="http://schemas.microsoft.com/office/drawing/2014/main" id="{3D436FE4-F7A7-8B9C-B2AA-C84B3828CB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9858" y="1400848"/>
            <a:ext cx="6136217" cy="4090559"/>
          </a:xfrm>
          <a:prstGeom prst="rect">
            <a:avLst/>
          </a:prstGeom>
        </p:spPr>
      </p:pic>
      <p:pic>
        <p:nvPicPr>
          <p:cNvPr id="8" name="図 7" descr="立つ, シマウマ, 女性, 男 が含まれている画像&#10;&#10;自動的に生成された説明">
            <a:extLst>
              <a:ext uri="{FF2B5EF4-FFF2-40B4-BE49-F238E27FC236}">
                <a16:creationId xmlns:a16="http://schemas.microsoft.com/office/drawing/2014/main" id="{83A042AF-9179-8B82-69A6-06CF1C3291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650" y="1386065"/>
            <a:ext cx="2727039" cy="4090559"/>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descr="建物, 屋外, 人, 傘 が含まれている画像&#10;&#10;自動的に生成された説明">
            <a:extLst>
              <a:ext uri="{FF2B5EF4-FFF2-40B4-BE49-F238E27FC236}">
                <a16:creationId xmlns:a16="http://schemas.microsoft.com/office/drawing/2014/main" id="{2DA4ACD9-1836-69F2-F59D-E7DDC0D521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4310" y="1400848"/>
            <a:ext cx="2717184" cy="4075776"/>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テキスト ボックス 4">
            <a:extLst>
              <a:ext uri="{FF2B5EF4-FFF2-40B4-BE49-F238E27FC236}">
                <a16:creationId xmlns:a16="http://schemas.microsoft.com/office/drawing/2014/main" id="{12B63B8D-80CB-F2A4-CE98-FF470EA4C6DB}"/>
              </a:ext>
            </a:extLst>
          </p:cNvPr>
          <p:cNvSpPr txBox="1">
            <a:spLocks noChangeArrowheads="1"/>
          </p:cNvSpPr>
          <p:nvPr/>
        </p:nvSpPr>
        <p:spPr bwMode="auto">
          <a:xfrm>
            <a:off x="405578" y="5603820"/>
            <a:ext cx="11380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solidFill>
                  <a:schemeClr val="bg1"/>
                </a:solidFill>
                <a:latin typeface="BIZ UD明朝 Medium" panose="02020500000000000000" pitchFamily="17" charset="-128"/>
                <a:ea typeface="BIZ UD明朝 Medium" panose="02020500000000000000" pitchFamily="17" charset="-128"/>
              </a:rPr>
              <a:t>▲ </a:t>
            </a:r>
            <a:r>
              <a:rPr kumimoji="0" lang="en-US" altLang="ja-JP" sz="20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ENESS《Airship</a:t>
            </a:r>
            <a:r>
              <a:rPr kumimoji="0" lang="ja-JP" altLang="en-US"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Orchestra》</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14" name="テキスト ボックス 4">
            <a:extLst>
              <a:ext uri="{FF2B5EF4-FFF2-40B4-BE49-F238E27FC236}">
                <a16:creationId xmlns:a16="http://schemas.microsoft.com/office/drawing/2014/main" id="{EE902A23-FC99-3D58-A3B2-92D53E650952}"/>
              </a:ext>
            </a:extLst>
          </p:cNvPr>
          <p:cNvSpPr txBox="1">
            <a:spLocks noChangeArrowheads="1"/>
          </p:cNvSpPr>
          <p:nvPr/>
        </p:nvSpPr>
        <p:spPr bwMode="auto">
          <a:xfrm>
            <a:off x="400650" y="453960"/>
            <a:ext cx="11380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Sapporo Snow Festival Odori 2-chome Site</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E0285E4F-FCF8-30EF-3682-4A8171C8906B}"/>
              </a:ext>
            </a:extLst>
          </p:cNvPr>
          <p:cNvSpPr txBox="1">
            <a:spLocks noChangeArrowheads="1"/>
          </p:cNvSpPr>
          <p:nvPr/>
        </p:nvSpPr>
        <p:spPr bwMode="auto">
          <a:xfrm>
            <a:off x="4116901" y="5700067"/>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8230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B0CE3B4-61E0-5CDB-CAC1-CF74BEDCCFC9}"/>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BA7BFB4-1B86-28F0-E0FB-C86A3EB8D465}"/>
              </a:ext>
            </a:extLst>
          </p:cNvPr>
          <p:cNvPicPr>
            <a:picLocks noChangeAspect="1"/>
          </p:cNvPicPr>
          <p:nvPr/>
        </p:nvPicPr>
        <p:blipFill rotWithShape="1">
          <a:blip r:embed="rId2"/>
          <a:srcRect l="746" t="1025" r="1347"/>
          <a:stretch/>
        </p:blipFill>
        <p:spPr>
          <a:xfrm>
            <a:off x="395681" y="167581"/>
            <a:ext cx="11400638" cy="6522837"/>
          </a:xfrm>
          <a:prstGeom prst="rect">
            <a:avLst/>
          </a:prstGeom>
        </p:spPr>
      </p:pic>
    </p:spTree>
    <p:extLst>
      <p:ext uri="{BB962C8B-B14F-4D97-AF65-F5344CB8AC3E}">
        <p14:creationId xmlns:p14="http://schemas.microsoft.com/office/powerpoint/2010/main" val="106878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 name="図 1" descr="テキスト&#10;&#10;自動的に生成された説明">
            <a:extLst>
              <a:ext uri="{FF2B5EF4-FFF2-40B4-BE49-F238E27FC236}">
                <a16:creationId xmlns:a16="http://schemas.microsoft.com/office/drawing/2014/main" id="{ADC7CBEA-B920-D2B2-38DD-066BBF36EA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358" y="300338"/>
            <a:ext cx="11057021" cy="6219574"/>
          </a:xfrm>
          <a:prstGeom prst="rect">
            <a:avLst/>
          </a:prstGeom>
        </p:spPr>
      </p:pic>
    </p:spTree>
    <p:extLst>
      <p:ext uri="{BB962C8B-B14F-4D97-AF65-F5344CB8AC3E}">
        <p14:creationId xmlns:p14="http://schemas.microsoft.com/office/powerpoint/2010/main" val="3738615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4098" name="Google Shape;192;p16" descr="部屋に集まっている人たち&#10;&#10;中程度の精度で自動的に生成された説明">
            <a:extLst>
              <a:ext uri="{FF2B5EF4-FFF2-40B4-BE49-F238E27FC236}">
                <a16:creationId xmlns:a16="http://schemas.microsoft.com/office/drawing/2014/main" id="{8FD4246E-48FA-2DE3-18C8-E8622785E2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5073" y="1044896"/>
            <a:ext cx="5589046" cy="26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Google Shape;194;p16" descr="ノートパソコンで作業をしている人&#10;&#10;自動的に生成された説明">
            <a:extLst>
              <a:ext uri="{FF2B5EF4-FFF2-40B4-BE49-F238E27FC236}">
                <a16:creationId xmlns:a16="http://schemas.microsoft.com/office/drawing/2014/main" id="{DB14407D-0A9F-3C83-C93E-5FF0F910123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30737" y="4149453"/>
            <a:ext cx="2642582" cy="205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4">
            <a:extLst>
              <a:ext uri="{FF2B5EF4-FFF2-40B4-BE49-F238E27FC236}">
                <a16:creationId xmlns:a16="http://schemas.microsoft.com/office/drawing/2014/main" id="{815782B9-9162-4FED-9BE7-C8063C25A856}"/>
              </a:ext>
            </a:extLst>
          </p:cNvPr>
          <p:cNvSpPr txBox="1">
            <a:spLocks noChangeArrowheads="1"/>
          </p:cNvSpPr>
          <p:nvPr/>
        </p:nvSpPr>
        <p:spPr bwMode="auto">
          <a:xfrm>
            <a:off x="6266858" y="1384847"/>
            <a:ext cx="5589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solidFill>
                  <a:schemeClr val="bg1"/>
                </a:solidFill>
                <a:latin typeface="BIZ UD明朝 Medium" panose="02020500000000000000" pitchFamily="17" charset="-128"/>
                <a:ea typeface="BIZ UD明朝 Medium" panose="02020500000000000000" pitchFamily="17" charset="-128"/>
              </a:rPr>
              <a:t>アーティストが講師になって小学校を訪問し、</a:t>
            </a:r>
            <a:endParaRPr kumimoji="0" lang="en-US" altLang="ja-JP" sz="2000" dirty="0">
              <a:solidFill>
                <a:schemeClr val="bg1"/>
              </a:solidFill>
              <a:latin typeface="BIZ UD明朝 Medium" panose="02020500000000000000" pitchFamily="17" charset="-128"/>
              <a:ea typeface="BIZ UD明朝 Medium" panose="02020500000000000000" pitchFamily="17"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solidFill>
                  <a:schemeClr val="bg1"/>
                </a:solidFill>
                <a:latin typeface="BIZ UD明朝 Medium" panose="02020500000000000000" pitchFamily="17" charset="-128"/>
                <a:ea typeface="BIZ UD明朝 Medium" panose="02020500000000000000" pitchFamily="17" charset="-128"/>
              </a:rPr>
              <a:t>雪の結晶を作るプログラミングの授業を実施。</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pic>
        <p:nvPicPr>
          <p:cNvPr id="6" name="図 5" descr="壁の前に立っている人たち&#10;&#10;低い精度で自動的に生成された説明">
            <a:extLst>
              <a:ext uri="{FF2B5EF4-FFF2-40B4-BE49-F238E27FC236}">
                <a16:creationId xmlns:a16="http://schemas.microsoft.com/office/drawing/2014/main" id="{ECAA5247-4CDF-4AF9-8FA2-BD793EE670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1844" y="2600775"/>
            <a:ext cx="5399075" cy="3601141"/>
          </a:xfrm>
          <a:prstGeom prst="rect">
            <a:avLst/>
          </a:prstGeom>
        </p:spPr>
      </p:pic>
      <p:pic>
        <p:nvPicPr>
          <p:cNvPr id="4100" name="Picture 4">
            <a:extLst>
              <a:ext uri="{FF2B5EF4-FFF2-40B4-BE49-F238E27FC236}">
                <a16:creationId xmlns:a16="http://schemas.microsoft.com/office/drawing/2014/main" id="{2DE3D1E1-7FE1-BBA9-CB7B-C323D915399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4273" y="4149453"/>
            <a:ext cx="2773724" cy="205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4">
            <a:extLst>
              <a:ext uri="{FF2B5EF4-FFF2-40B4-BE49-F238E27FC236}">
                <a16:creationId xmlns:a16="http://schemas.microsoft.com/office/drawing/2014/main" id="{17CA9F6E-87CC-3440-3323-1E6983E3CBE5}"/>
              </a:ext>
            </a:extLst>
          </p:cNvPr>
          <p:cNvSpPr txBox="1">
            <a:spLocks noChangeArrowheads="1"/>
          </p:cNvSpPr>
          <p:nvPr/>
        </p:nvSpPr>
        <p:spPr bwMode="auto">
          <a:xfrm>
            <a:off x="6266858" y="6243625"/>
            <a:ext cx="5589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bg1"/>
                </a:solidFill>
                <a:latin typeface="BIZ UD明朝 Medium" panose="02020500000000000000" pitchFamily="17" charset="-128"/>
                <a:ea typeface="BIZ UD明朝 Medium" panose="02020500000000000000" pitchFamily="17" charset="-128"/>
              </a:rPr>
              <a:t>▲ 未来劇場で自作の雪の結晶を鑑賞する小学生。</a:t>
            </a:r>
            <a:endParaRPr kumimoji="0" lang="ja-JP" altLang="ja-JP" sz="4800" b="0" i="0" u="none" strike="noStrike" cap="none" normalizeH="0" baseline="0" dirty="0">
              <a:ln>
                <a:noFill/>
              </a:ln>
              <a:solidFill>
                <a:schemeClr val="bg1"/>
              </a:solidFill>
              <a:effectLst/>
              <a:latin typeface="Arial" panose="020B0604020202020204" pitchFamily="34" charset="0"/>
            </a:endParaRPr>
          </a:p>
        </p:txBody>
      </p:sp>
      <p:sp>
        <p:nvSpPr>
          <p:cNvPr id="8" name="テキスト ボックス 4">
            <a:extLst>
              <a:ext uri="{FF2B5EF4-FFF2-40B4-BE49-F238E27FC236}">
                <a16:creationId xmlns:a16="http://schemas.microsoft.com/office/drawing/2014/main" id="{F612D40E-9DE2-81D8-8CA7-051C8D2987FB}"/>
              </a:ext>
            </a:extLst>
          </p:cNvPr>
          <p:cNvSpPr txBox="1">
            <a:spLocks noChangeArrowheads="1"/>
          </p:cNvSpPr>
          <p:nvPr/>
        </p:nvSpPr>
        <p:spPr bwMode="auto">
          <a:xfrm>
            <a:off x="484273" y="361346"/>
            <a:ext cx="3103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1" dirty="0">
                <a:solidFill>
                  <a:schemeClr val="bg1"/>
                </a:solidFill>
                <a:latin typeface="BIZ UDゴシック" panose="020B0400000000000000" pitchFamily="49" charset="-128"/>
                <a:ea typeface="BIZ UDゴシック" panose="020B0400000000000000" pitchFamily="49" charset="-128"/>
              </a:rPr>
              <a:t>SIAF</a:t>
            </a:r>
            <a:r>
              <a:rPr kumimoji="0" lang="ja-JP" altLang="en-US" sz="2400" b="1" dirty="0">
                <a:solidFill>
                  <a:schemeClr val="bg1"/>
                </a:solidFill>
                <a:latin typeface="BIZ UDゴシック" panose="020B0400000000000000" pitchFamily="49" charset="-128"/>
                <a:ea typeface="BIZ UDゴシック" panose="020B0400000000000000" pitchFamily="49" charset="-128"/>
              </a:rPr>
              <a:t>スクール</a:t>
            </a:r>
            <a:endParaRPr kumimoji="0" lang="ja-JP" altLang="ja-JP" sz="6600" b="1"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endParaRPr>
          </a:p>
        </p:txBody>
      </p:sp>
      <p:sp>
        <p:nvSpPr>
          <p:cNvPr id="9" name="テキスト ボックス 4">
            <a:extLst>
              <a:ext uri="{FF2B5EF4-FFF2-40B4-BE49-F238E27FC236}">
                <a16:creationId xmlns:a16="http://schemas.microsoft.com/office/drawing/2014/main" id="{13FFFFDC-2C72-D074-705C-2CB5D29BAE8E}"/>
              </a:ext>
            </a:extLst>
          </p:cNvPr>
          <p:cNvSpPr txBox="1">
            <a:spLocks noChangeArrowheads="1"/>
          </p:cNvSpPr>
          <p:nvPr/>
        </p:nvSpPr>
        <p:spPr bwMode="auto">
          <a:xfrm>
            <a:off x="6266858" y="2093686"/>
            <a:ext cx="5589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000" dirty="0">
                <a:solidFill>
                  <a:schemeClr val="bg1"/>
                </a:solidFill>
                <a:latin typeface="BIZ UD明朝 Medium" panose="02020500000000000000" pitchFamily="17" charset="-128"/>
                <a:ea typeface="BIZ UD明朝 Medium" panose="02020500000000000000" pitchFamily="17" charset="-128"/>
              </a:rPr>
              <a:t>12</a:t>
            </a:r>
            <a:r>
              <a:rPr kumimoji="0" lang="ja-JP" altLang="en-US" sz="2000" dirty="0">
                <a:solidFill>
                  <a:schemeClr val="bg1"/>
                </a:solidFill>
                <a:latin typeface="BIZ UD明朝 Medium" panose="02020500000000000000" pitchFamily="17" charset="-128"/>
                <a:ea typeface="BIZ UD明朝 Medium" panose="02020500000000000000" pitchFamily="17" charset="-128"/>
              </a:rPr>
              <a:t>の小学校の</a:t>
            </a:r>
            <a:r>
              <a:rPr kumimoji="0" lang="en-US" altLang="ja-JP" sz="2000" dirty="0">
                <a:solidFill>
                  <a:schemeClr val="bg1"/>
                </a:solidFill>
                <a:latin typeface="BIZ UD明朝 Medium" panose="02020500000000000000" pitchFamily="17" charset="-128"/>
                <a:ea typeface="BIZ UD明朝 Medium" panose="02020500000000000000" pitchFamily="17" charset="-128"/>
              </a:rPr>
              <a:t>853</a:t>
            </a:r>
            <a:r>
              <a:rPr kumimoji="0" lang="ja-JP" altLang="en-US" sz="2000" dirty="0">
                <a:solidFill>
                  <a:schemeClr val="bg1"/>
                </a:solidFill>
                <a:latin typeface="BIZ UD明朝 Medium" panose="02020500000000000000" pitchFamily="17" charset="-128"/>
                <a:ea typeface="BIZ UD明朝 Medium" panose="02020500000000000000" pitchFamily="17" charset="-128"/>
              </a:rPr>
              <a:t>名の児童が受講した。</a:t>
            </a:r>
            <a:endParaRPr kumimoji="0" lang="ja-JP" altLang="ja-JP" sz="6000" b="0" i="0" u="none" strike="noStrike" cap="none" normalizeH="0" baseline="0" dirty="0">
              <a:ln>
                <a:noFill/>
              </a:ln>
              <a:solidFill>
                <a:schemeClr val="bg1"/>
              </a:solidFill>
              <a:effectLst/>
              <a:latin typeface="Arial" panose="020B0604020202020204" pitchFamily="34" charset="0"/>
            </a:endParaRPr>
          </a:p>
        </p:txBody>
      </p:sp>
      <p:sp>
        <p:nvSpPr>
          <p:cNvPr id="10" name="テキスト ボックス 4">
            <a:extLst>
              <a:ext uri="{FF2B5EF4-FFF2-40B4-BE49-F238E27FC236}">
                <a16:creationId xmlns:a16="http://schemas.microsoft.com/office/drawing/2014/main" id="{B814C74C-2009-101C-7060-9427134A7E56}"/>
              </a:ext>
            </a:extLst>
          </p:cNvPr>
          <p:cNvSpPr txBox="1">
            <a:spLocks noChangeArrowheads="1"/>
          </p:cNvSpPr>
          <p:nvPr/>
        </p:nvSpPr>
        <p:spPr bwMode="auto">
          <a:xfrm>
            <a:off x="429681" y="3769191"/>
            <a:ext cx="5589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bg1"/>
                </a:solidFill>
                <a:latin typeface="BIZ UD明朝 Medium" panose="02020500000000000000" pitchFamily="17" charset="-128"/>
                <a:ea typeface="BIZ UD明朝 Medium" panose="02020500000000000000" pitchFamily="17" charset="-128"/>
              </a:rPr>
              <a:t>▲ プログラミングの授業が行われている様子。</a:t>
            </a:r>
            <a:endParaRPr kumimoji="0" lang="ja-JP" altLang="ja-JP" sz="4800" b="0" i="0" u="none" strike="noStrike" cap="none" normalizeH="0" baseline="0" dirty="0">
              <a:ln>
                <a:noFill/>
              </a:ln>
              <a:solidFill>
                <a:schemeClr val="bg1"/>
              </a:solidFill>
              <a:effectLst/>
              <a:latin typeface="Arial" panose="020B0604020202020204" pitchFamily="34" charset="0"/>
            </a:endParaRPr>
          </a:p>
        </p:txBody>
      </p:sp>
      <p:sp>
        <p:nvSpPr>
          <p:cNvPr id="11" name="テキスト ボックス 4">
            <a:extLst>
              <a:ext uri="{FF2B5EF4-FFF2-40B4-BE49-F238E27FC236}">
                <a16:creationId xmlns:a16="http://schemas.microsoft.com/office/drawing/2014/main" id="{70E489F9-5325-E797-E735-9C64C5607418}"/>
              </a:ext>
            </a:extLst>
          </p:cNvPr>
          <p:cNvSpPr txBox="1">
            <a:spLocks noChangeArrowheads="1"/>
          </p:cNvSpPr>
          <p:nvPr/>
        </p:nvSpPr>
        <p:spPr bwMode="auto">
          <a:xfrm>
            <a:off x="450481" y="6243625"/>
            <a:ext cx="5589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bg1"/>
                </a:solidFill>
                <a:latin typeface="BIZ UD明朝 Medium" panose="02020500000000000000" pitchFamily="17" charset="-128"/>
                <a:ea typeface="BIZ UD明朝 Medium" panose="02020500000000000000" pitchFamily="17" charset="-128"/>
              </a:rPr>
              <a:t>▲ 自分だけの雪の結晶をプログラミングで作成。</a:t>
            </a:r>
            <a:endParaRPr kumimoji="0" lang="ja-JP" altLang="ja-JP" sz="4800" b="0" i="0" u="none" strike="noStrike" cap="none" normalizeH="0" baseline="0" dirty="0">
              <a:ln>
                <a:noFill/>
              </a:ln>
              <a:solidFill>
                <a:schemeClr val="bg1"/>
              </a:solidFill>
              <a:effectLst/>
              <a:latin typeface="Arial" panose="020B0604020202020204" pitchFamily="34" charset="0"/>
            </a:endParaRPr>
          </a:p>
        </p:txBody>
      </p:sp>
      <p:sp>
        <p:nvSpPr>
          <p:cNvPr id="12" name="テキスト ボックス 4">
            <a:extLst>
              <a:ext uri="{FF2B5EF4-FFF2-40B4-BE49-F238E27FC236}">
                <a16:creationId xmlns:a16="http://schemas.microsoft.com/office/drawing/2014/main" id="{0647DC30-67BA-3C0E-4213-699E068AD893}"/>
              </a:ext>
            </a:extLst>
          </p:cNvPr>
          <p:cNvSpPr txBox="1">
            <a:spLocks noChangeArrowheads="1"/>
          </p:cNvSpPr>
          <p:nvPr/>
        </p:nvSpPr>
        <p:spPr bwMode="auto">
          <a:xfrm>
            <a:off x="2520064" y="470548"/>
            <a:ext cx="68423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a:lnSpc>
                <a:spcPts val="1900"/>
              </a:lnSpc>
            </a:pPr>
            <a:r>
              <a:rPr kumimoji="0" lang="en-US" altLang="ja-JP" sz="2000" dirty="0">
                <a:solidFill>
                  <a:schemeClr val="bg1"/>
                </a:solidFill>
                <a:latin typeface="BIZ UD明朝 Medium" panose="02020500000000000000" pitchFamily="17" charset="-128"/>
                <a:ea typeface="BIZ UD明朝 Medium" panose="02020500000000000000" pitchFamily="17" charset="-128"/>
              </a:rPr>
              <a:t>SIAF</a:t>
            </a:r>
            <a:r>
              <a:rPr kumimoji="0" lang="ja-JP" altLang="ja-JP" sz="2000" dirty="0">
                <a:solidFill>
                  <a:schemeClr val="bg1"/>
                </a:solidFill>
                <a:latin typeface="BIZ UD明朝 Medium" panose="02020500000000000000" pitchFamily="17" charset="-128"/>
                <a:ea typeface="BIZ UD明朝 Medium" panose="02020500000000000000" pitchFamily="17" charset="-128"/>
              </a:rPr>
              <a:t>が未来の学校として機能するためのプロジェクト</a:t>
            </a:r>
          </a:p>
        </p:txBody>
      </p:sp>
      <p:sp>
        <p:nvSpPr>
          <p:cNvPr id="13" name="テキスト ボックス 4">
            <a:extLst>
              <a:ext uri="{FF2B5EF4-FFF2-40B4-BE49-F238E27FC236}">
                <a16:creationId xmlns:a16="http://schemas.microsoft.com/office/drawing/2014/main" id="{8552975E-ADFE-2DEF-026D-FCC3DD5E3456}"/>
              </a:ext>
            </a:extLst>
          </p:cNvPr>
          <p:cNvSpPr txBox="1">
            <a:spLocks noChangeArrowheads="1"/>
          </p:cNvSpPr>
          <p:nvPr/>
        </p:nvSpPr>
        <p:spPr bwMode="auto">
          <a:xfrm>
            <a:off x="6266857" y="968184"/>
            <a:ext cx="5589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dirty="0">
                <a:solidFill>
                  <a:schemeClr val="bg1"/>
                </a:solidFill>
                <a:latin typeface="BIZ UDゴシック" panose="020B0400000000000000" pitchFamily="49" charset="-128"/>
                <a:ea typeface="BIZ UDゴシック" panose="020B0400000000000000" pitchFamily="49" charset="-128"/>
              </a:rPr>
              <a:t>取り組みの一例</a:t>
            </a:r>
            <a:r>
              <a:rPr kumimoji="0" lang="en-US" altLang="ja-JP" sz="2400" b="1" dirty="0">
                <a:solidFill>
                  <a:schemeClr val="bg1"/>
                </a:solidFill>
                <a:latin typeface="BIZ UDゴシック" panose="020B0400000000000000" pitchFamily="49" charset="-128"/>
                <a:ea typeface="BIZ UDゴシック" panose="020B0400000000000000" pitchFamily="49" charset="-128"/>
              </a:rPr>
              <a:t>《</a:t>
            </a:r>
            <a:r>
              <a:rPr kumimoji="0" lang="ja-JP" altLang="en-US" sz="2400" b="1" dirty="0">
                <a:solidFill>
                  <a:schemeClr val="bg1"/>
                </a:solidFill>
                <a:latin typeface="BIZ UDゴシック" panose="020B0400000000000000" pitchFamily="49" charset="-128"/>
                <a:ea typeface="BIZ UDゴシック" panose="020B0400000000000000" pitchFamily="49" charset="-128"/>
              </a:rPr>
              <a:t>出前授業</a:t>
            </a:r>
            <a:r>
              <a:rPr kumimoji="0" lang="en-US" altLang="ja-JP" sz="2400" b="1" dirty="0">
                <a:solidFill>
                  <a:schemeClr val="bg1"/>
                </a:solidFill>
                <a:latin typeface="BIZ UDゴシック" panose="020B0400000000000000" pitchFamily="49" charset="-128"/>
                <a:ea typeface="BIZ UDゴシック" panose="020B0400000000000000" pitchFamily="49" charset="-128"/>
              </a:rPr>
              <a:t>》</a:t>
            </a:r>
            <a:endParaRPr kumimoji="0" lang="ja-JP" altLang="ja-JP" sz="6600" b="1"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endParaRPr>
          </a:p>
        </p:txBody>
      </p:sp>
      <p:sp>
        <p:nvSpPr>
          <p:cNvPr id="3" name="テキスト ボックス 4">
            <a:extLst>
              <a:ext uri="{FF2B5EF4-FFF2-40B4-BE49-F238E27FC236}">
                <a16:creationId xmlns:a16="http://schemas.microsoft.com/office/drawing/2014/main" id="{18A4DC6A-5758-9F05-2CC6-588859EB5A41}"/>
              </a:ext>
            </a:extLst>
          </p:cNvPr>
          <p:cNvSpPr txBox="1">
            <a:spLocks noChangeArrowheads="1"/>
          </p:cNvSpPr>
          <p:nvPr/>
        </p:nvSpPr>
        <p:spPr bwMode="auto">
          <a:xfrm>
            <a:off x="10243548" y="5946836"/>
            <a:ext cx="1625659" cy="25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KUSUMI Erika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087060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descr="傘をさして歩く人々&#10;&#10;中程度の精度で自動的に生成された説明">
            <a:extLst>
              <a:ext uri="{FF2B5EF4-FFF2-40B4-BE49-F238E27FC236}">
                <a16:creationId xmlns:a16="http://schemas.microsoft.com/office/drawing/2014/main" id="{A9CDBFC5-D2B0-ADA7-CF78-A27AA1278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376567"/>
            <a:ext cx="5480145" cy="3653430"/>
          </a:xfrm>
          <a:prstGeom prst="rect">
            <a:avLst/>
          </a:prstGeom>
        </p:spPr>
      </p:pic>
      <p:pic>
        <p:nvPicPr>
          <p:cNvPr id="9" name="図 8" descr="人, 民衆, 立つ, 探す が含まれている画像&#10;&#10;自動的に生成された説明">
            <a:extLst>
              <a:ext uri="{FF2B5EF4-FFF2-40B4-BE49-F238E27FC236}">
                <a16:creationId xmlns:a16="http://schemas.microsoft.com/office/drawing/2014/main" id="{AF4946CD-5A71-0B13-E115-6C47C1171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491" y="1413579"/>
            <a:ext cx="5369108" cy="3579406"/>
          </a:xfrm>
          <a:prstGeom prst="rect">
            <a:avLst/>
          </a:prstGeom>
        </p:spPr>
      </p:pic>
      <p:sp>
        <p:nvSpPr>
          <p:cNvPr id="10" name="テキスト ボックス 4">
            <a:extLst>
              <a:ext uri="{FF2B5EF4-FFF2-40B4-BE49-F238E27FC236}">
                <a16:creationId xmlns:a16="http://schemas.microsoft.com/office/drawing/2014/main" id="{E9962BFE-BEC1-52B4-AEA0-08DB66019B0A}"/>
              </a:ext>
            </a:extLst>
          </p:cNvPr>
          <p:cNvSpPr txBox="1">
            <a:spLocks noChangeArrowheads="1"/>
          </p:cNvSpPr>
          <p:nvPr/>
        </p:nvSpPr>
        <p:spPr bwMode="auto">
          <a:xfrm>
            <a:off x="481491" y="5210082"/>
            <a:ext cx="110946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bg1"/>
                </a:solidFill>
                <a:latin typeface="BIZ UD明朝 Medium" panose="02020500000000000000" pitchFamily="17" charset="-128"/>
                <a:ea typeface="BIZ UD明朝 Medium" panose="02020500000000000000" pitchFamily="17" charset="-128"/>
              </a:rPr>
              <a:t>▲ ガイド育成プログラムによる研修を受けたボランティアガイドが、未来劇場の来場者に、展示を紹介している様子。</a:t>
            </a:r>
            <a:endParaRPr kumimoji="0" lang="ja-JP" altLang="ja-JP" sz="4800" b="0" i="0" u="none" strike="noStrike" cap="none" normalizeH="0" baseline="0" dirty="0">
              <a:ln>
                <a:noFill/>
              </a:ln>
              <a:solidFill>
                <a:schemeClr val="bg1"/>
              </a:solidFill>
              <a:effectLst/>
              <a:latin typeface="Arial" panose="020B0604020202020204" pitchFamily="34" charset="0"/>
            </a:endParaRPr>
          </a:p>
        </p:txBody>
      </p:sp>
      <p:sp>
        <p:nvSpPr>
          <p:cNvPr id="15" name="テキスト ボックス 4">
            <a:extLst>
              <a:ext uri="{FF2B5EF4-FFF2-40B4-BE49-F238E27FC236}">
                <a16:creationId xmlns:a16="http://schemas.microsoft.com/office/drawing/2014/main" id="{5721BB78-BEED-ADF5-E628-0E7C424AF356}"/>
              </a:ext>
            </a:extLst>
          </p:cNvPr>
          <p:cNvSpPr txBox="1">
            <a:spLocks noChangeArrowheads="1"/>
          </p:cNvSpPr>
          <p:nvPr/>
        </p:nvSpPr>
        <p:spPr bwMode="auto">
          <a:xfrm>
            <a:off x="484273" y="361346"/>
            <a:ext cx="3103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1" dirty="0">
                <a:solidFill>
                  <a:schemeClr val="bg1"/>
                </a:solidFill>
                <a:latin typeface="BIZ UDゴシック" panose="020B0400000000000000" pitchFamily="49" charset="-128"/>
                <a:ea typeface="BIZ UDゴシック" panose="020B0400000000000000" pitchFamily="49" charset="-128"/>
              </a:rPr>
              <a:t>SIAF</a:t>
            </a:r>
            <a:r>
              <a:rPr kumimoji="0" lang="ja-JP" altLang="en-US" sz="2400" b="1" dirty="0">
                <a:solidFill>
                  <a:schemeClr val="bg1"/>
                </a:solidFill>
                <a:latin typeface="BIZ UDゴシック" panose="020B0400000000000000" pitchFamily="49" charset="-128"/>
                <a:ea typeface="BIZ UDゴシック" panose="020B0400000000000000" pitchFamily="49" charset="-128"/>
              </a:rPr>
              <a:t>スクール</a:t>
            </a:r>
            <a:endParaRPr kumimoji="0" lang="ja-JP" altLang="ja-JP" sz="6600" b="1"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endParaRPr>
          </a:p>
        </p:txBody>
      </p:sp>
      <p:sp>
        <p:nvSpPr>
          <p:cNvPr id="16" name="テキスト ボックス 4">
            <a:extLst>
              <a:ext uri="{FF2B5EF4-FFF2-40B4-BE49-F238E27FC236}">
                <a16:creationId xmlns:a16="http://schemas.microsoft.com/office/drawing/2014/main" id="{E55A81D3-02A3-B897-439A-05A0A31D2206}"/>
              </a:ext>
            </a:extLst>
          </p:cNvPr>
          <p:cNvSpPr txBox="1">
            <a:spLocks noChangeArrowheads="1"/>
          </p:cNvSpPr>
          <p:nvPr/>
        </p:nvSpPr>
        <p:spPr bwMode="auto">
          <a:xfrm>
            <a:off x="2520064" y="470548"/>
            <a:ext cx="68423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a:lnSpc>
                <a:spcPts val="1900"/>
              </a:lnSpc>
            </a:pPr>
            <a:r>
              <a:rPr kumimoji="0" lang="en-US" altLang="ja-JP" sz="2000" dirty="0">
                <a:solidFill>
                  <a:schemeClr val="bg1"/>
                </a:solidFill>
                <a:latin typeface="BIZ UD明朝 Medium" panose="02020500000000000000" pitchFamily="17" charset="-128"/>
                <a:ea typeface="BIZ UD明朝 Medium" panose="02020500000000000000" pitchFamily="17" charset="-128"/>
              </a:rPr>
              <a:t>SIAF</a:t>
            </a:r>
            <a:r>
              <a:rPr kumimoji="0" lang="ja-JP" altLang="ja-JP" sz="2000" dirty="0">
                <a:solidFill>
                  <a:schemeClr val="bg1"/>
                </a:solidFill>
                <a:latin typeface="BIZ UD明朝 Medium" panose="02020500000000000000" pitchFamily="17" charset="-128"/>
                <a:ea typeface="BIZ UD明朝 Medium" panose="02020500000000000000" pitchFamily="17" charset="-128"/>
              </a:rPr>
              <a:t>が未来の学校として機能するためのプロジェクト</a:t>
            </a:r>
          </a:p>
        </p:txBody>
      </p:sp>
      <p:sp>
        <p:nvSpPr>
          <p:cNvPr id="2" name="テキスト ボックス 4">
            <a:extLst>
              <a:ext uri="{FF2B5EF4-FFF2-40B4-BE49-F238E27FC236}">
                <a16:creationId xmlns:a16="http://schemas.microsoft.com/office/drawing/2014/main" id="{88337749-47F5-5E0A-74D6-5F47B30B1FD1}"/>
              </a:ext>
            </a:extLst>
          </p:cNvPr>
          <p:cNvSpPr txBox="1">
            <a:spLocks noChangeArrowheads="1"/>
          </p:cNvSpPr>
          <p:nvPr/>
        </p:nvSpPr>
        <p:spPr bwMode="auto">
          <a:xfrm>
            <a:off x="4292540" y="4737420"/>
            <a:ext cx="2039550" cy="25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MOMMA Yusuke</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3" name="テキスト ボックス 4">
            <a:extLst>
              <a:ext uri="{FF2B5EF4-FFF2-40B4-BE49-F238E27FC236}">
                <a16:creationId xmlns:a16="http://schemas.microsoft.com/office/drawing/2014/main" id="{CB17990C-2045-A911-11E7-F945A94C999D}"/>
              </a:ext>
            </a:extLst>
          </p:cNvPr>
          <p:cNvSpPr txBox="1">
            <a:spLocks noChangeArrowheads="1"/>
          </p:cNvSpPr>
          <p:nvPr/>
        </p:nvSpPr>
        <p:spPr bwMode="auto">
          <a:xfrm>
            <a:off x="9907049" y="4741740"/>
            <a:ext cx="2039550" cy="25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MOMMA Yusuke</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85832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27ADED6-20C0-E69F-BF46-D131EC5AE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08727"/>
            <a:ext cx="12192000" cy="3866574"/>
          </a:xfrm>
          <a:prstGeom prst="rect">
            <a:avLst/>
          </a:prstGeom>
        </p:spPr>
      </p:pic>
      <p:sp>
        <p:nvSpPr>
          <p:cNvPr id="7" name="テキスト ボックス 6">
            <a:extLst>
              <a:ext uri="{FF2B5EF4-FFF2-40B4-BE49-F238E27FC236}">
                <a16:creationId xmlns:a16="http://schemas.microsoft.com/office/drawing/2014/main" id="{7450270C-E33B-ADA5-EC5B-6AC376AF6FF7}"/>
              </a:ext>
            </a:extLst>
          </p:cNvPr>
          <p:cNvSpPr txBox="1"/>
          <p:nvPr/>
        </p:nvSpPr>
        <p:spPr>
          <a:xfrm>
            <a:off x="762671" y="2125237"/>
            <a:ext cx="2745992" cy="461665"/>
          </a:xfrm>
          <a:prstGeom prst="rect">
            <a:avLst/>
          </a:prstGeom>
          <a:solidFill>
            <a:schemeClr val="tx1"/>
          </a:solidFill>
        </p:spPr>
        <p:txBody>
          <a:bodyPr wrap="squar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年間降雪量５ｍ</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8" name="テキスト ボックス 7">
            <a:extLst>
              <a:ext uri="{FF2B5EF4-FFF2-40B4-BE49-F238E27FC236}">
                <a16:creationId xmlns:a16="http://schemas.microsoft.com/office/drawing/2014/main" id="{D507BC9D-3B7B-31E4-DDE2-872357B2C750}"/>
              </a:ext>
            </a:extLst>
          </p:cNvPr>
          <p:cNvSpPr txBox="1"/>
          <p:nvPr/>
        </p:nvSpPr>
        <p:spPr>
          <a:xfrm>
            <a:off x="1064008" y="4840133"/>
            <a:ext cx="1914718" cy="461665"/>
          </a:xfrm>
          <a:prstGeom prst="rect">
            <a:avLst/>
          </a:prstGeom>
          <a:solidFill>
            <a:schemeClr val="tx1"/>
          </a:solidFill>
        </p:spPr>
        <p:txBody>
          <a:bodyPr wrap="squar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多雪都市</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9" name="テキスト ボックス 8">
            <a:extLst>
              <a:ext uri="{FF2B5EF4-FFF2-40B4-BE49-F238E27FC236}">
                <a16:creationId xmlns:a16="http://schemas.microsoft.com/office/drawing/2014/main" id="{B47CBDB7-0EAE-209E-0D3D-35939044232D}"/>
              </a:ext>
            </a:extLst>
          </p:cNvPr>
          <p:cNvSpPr txBox="1"/>
          <p:nvPr/>
        </p:nvSpPr>
        <p:spPr>
          <a:xfrm>
            <a:off x="4149436" y="4840132"/>
            <a:ext cx="3893127" cy="461665"/>
          </a:xfrm>
          <a:prstGeom prst="rect">
            <a:avLst/>
          </a:prstGeom>
          <a:solidFill>
            <a:schemeClr val="tx1"/>
          </a:solidFill>
        </p:spPr>
        <p:txBody>
          <a:bodyPr wrap="squar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独自の都市インフラ</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10" name="テキスト ボックス 9">
            <a:extLst>
              <a:ext uri="{FF2B5EF4-FFF2-40B4-BE49-F238E27FC236}">
                <a16:creationId xmlns:a16="http://schemas.microsoft.com/office/drawing/2014/main" id="{5BD94E25-DCA2-E306-77D2-DDA5B21D912F}"/>
              </a:ext>
            </a:extLst>
          </p:cNvPr>
          <p:cNvSpPr txBox="1"/>
          <p:nvPr/>
        </p:nvSpPr>
        <p:spPr>
          <a:xfrm>
            <a:off x="4464784" y="2678267"/>
            <a:ext cx="2199252" cy="461665"/>
          </a:xfrm>
          <a:prstGeom prst="rect">
            <a:avLst/>
          </a:prstGeom>
          <a:solidFill>
            <a:schemeClr val="tx1"/>
          </a:solidFill>
        </p:spPr>
        <p:txBody>
          <a:bodyPr wrap="squar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除雪・排雪</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11" name="テキスト ボックス 10">
            <a:extLst>
              <a:ext uri="{FF2B5EF4-FFF2-40B4-BE49-F238E27FC236}">
                <a16:creationId xmlns:a16="http://schemas.microsoft.com/office/drawing/2014/main" id="{BFBE2752-8CF9-8F85-2582-7E0C24D3D292}"/>
              </a:ext>
            </a:extLst>
          </p:cNvPr>
          <p:cNvSpPr txBox="1"/>
          <p:nvPr/>
        </p:nvSpPr>
        <p:spPr>
          <a:xfrm>
            <a:off x="8170718" y="4840131"/>
            <a:ext cx="3893127" cy="461665"/>
          </a:xfrm>
          <a:prstGeom prst="rect">
            <a:avLst/>
          </a:prstGeom>
          <a:solidFill>
            <a:schemeClr val="tx1"/>
          </a:solidFill>
        </p:spPr>
        <p:txBody>
          <a:bodyPr wrap="squar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都市と自然</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13" name="テキスト ボックス 12">
            <a:extLst>
              <a:ext uri="{FF2B5EF4-FFF2-40B4-BE49-F238E27FC236}">
                <a16:creationId xmlns:a16="http://schemas.microsoft.com/office/drawing/2014/main" id="{55882DDE-6E9B-7E06-4259-D34B6F65AB75}"/>
              </a:ext>
            </a:extLst>
          </p:cNvPr>
          <p:cNvSpPr txBox="1"/>
          <p:nvPr/>
        </p:nvSpPr>
        <p:spPr>
          <a:xfrm>
            <a:off x="5542000" y="4109472"/>
            <a:ext cx="1107997" cy="461665"/>
          </a:xfrm>
          <a:prstGeom prst="rect">
            <a:avLst/>
          </a:prstGeom>
          <a:solidFill>
            <a:schemeClr val="bg1">
              <a:lumMod val="50000"/>
            </a:schemeClr>
          </a:solidFill>
        </p:spPr>
        <p:txBody>
          <a:bodyPr wrap="none" rtlCol="0">
            <a:spAutoFit/>
          </a:bodyPr>
          <a:lstStyle/>
          <a:p>
            <a:pPr algn="ctr"/>
            <a:r>
              <a:rPr lang="ja-JP" altLang="en-US" sz="2400" b="1" dirty="0">
                <a:solidFill>
                  <a:schemeClr val="bg1"/>
                </a:solidFill>
                <a:latin typeface="BIZ UD明朝 Medium" panose="02020500000000000000" pitchFamily="17" charset="-128"/>
                <a:ea typeface="BIZ UD明朝 Medium" panose="02020500000000000000" pitchFamily="17" charset="-128"/>
              </a:rPr>
              <a:t>地下街</a:t>
            </a:r>
            <a:endParaRPr lang="en-US" altLang="ja-JP" sz="2400" b="1" dirty="0">
              <a:solidFill>
                <a:schemeClr val="bg1"/>
              </a:solidFill>
              <a:latin typeface="BIZ UD明朝 Medium" panose="02020500000000000000" pitchFamily="17" charset="-128"/>
              <a:ea typeface="BIZ UD明朝 Medium" panose="02020500000000000000" pitchFamily="17" charset="-128"/>
            </a:endParaRPr>
          </a:p>
        </p:txBody>
      </p:sp>
      <p:sp>
        <p:nvSpPr>
          <p:cNvPr id="14" name="テキスト ボックス 13">
            <a:extLst>
              <a:ext uri="{FF2B5EF4-FFF2-40B4-BE49-F238E27FC236}">
                <a16:creationId xmlns:a16="http://schemas.microsoft.com/office/drawing/2014/main" id="{F61B3995-0D19-419F-8653-DEF2BADFE852}"/>
              </a:ext>
            </a:extLst>
          </p:cNvPr>
          <p:cNvSpPr txBox="1"/>
          <p:nvPr/>
        </p:nvSpPr>
        <p:spPr>
          <a:xfrm>
            <a:off x="2464234" y="644476"/>
            <a:ext cx="7263528" cy="830997"/>
          </a:xfrm>
          <a:prstGeom prst="rect">
            <a:avLst/>
          </a:prstGeom>
          <a:noFill/>
        </p:spPr>
        <p:txBody>
          <a:bodyPr wrap="none" rtlCol="0">
            <a:spAutoFit/>
          </a:bodyPr>
          <a:lstStyle/>
          <a:p>
            <a:pPr algn="ctr"/>
            <a:r>
              <a:rPr lang="en-US" altLang="ja-JP" sz="4800" b="1" dirty="0">
                <a:latin typeface="BIZ UDゴシック" panose="020B0400000000000000" pitchFamily="49" charset="-128"/>
                <a:ea typeface="BIZ UDゴシック" panose="020B0400000000000000" pitchFamily="49" charset="-128"/>
              </a:rPr>
              <a:t>200</a:t>
            </a:r>
            <a:r>
              <a:rPr lang="ja-JP" altLang="en-US" sz="4800" b="1" dirty="0">
                <a:latin typeface="BIZ UDゴシック" panose="020B0400000000000000" pitchFamily="49" charset="-128"/>
                <a:ea typeface="BIZ UDゴシック" panose="020B0400000000000000" pitchFamily="49" charset="-128"/>
              </a:rPr>
              <a:t>万人都市</a:t>
            </a:r>
            <a:r>
              <a:rPr lang="ja-JP" altLang="en-US" sz="2800" b="1" dirty="0">
                <a:latin typeface="BIZ UDゴシック" panose="020B0400000000000000" pitchFamily="49" charset="-128"/>
                <a:ea typeface="BIZ UDゴシック" panose="020B0400000000000000" pitchFamily="49" charset="-128"/>
              </a:rPr>
              <a:t> </a:t>
            </a:r>
            <a:r>
              <a:rPr lang="ja-JP" altLang="en-US" sz="4800" b="1" dirty="0">
                <a:latin typeface="BIZ UDゴシック" panose="020B0400000000000000" pitchFamily="49" charset="-128"/>
                <a:ea typeface="BIZ UDゴシック" panose="020B0400000000000000" pitchFamily="49" charset="-128"/>
              </a:rPr>
              <a:t>札幌</a:t>
            </a:r>
            <a:r>
              <a:rPr lang="ja-JP" altLang="en-US" sz="2800" b="1" dirty="0">
                <a:latin typeface="BIZ UDゴシック" panose="020B0400000000000000" pitchFamily="49" charset="-128"/>
                <a:ea typeface="BIZ UDゴシック" panose="020B0400000000000000" pitchFamily="49" charset="-128"/>
              </a:rPr>
              <a:t> </a:t>
            </a:r>
            <a:r>
              <a:rPr lang="ja-JP" altLang="en-US" sz="4800" b="1" dirty="0">
                <a:latin typeface="BIZ UDゴシック" panose="020B0400000000000000" pitchFamily="49" charset="-128"/>
                <a:ea typeface="BIZ UDゴシック" panose="020B0400000000000000" pitchFamily="49" charset="-128"/>
              </a:rPr>
              <a:t>の特色</a:t>
            </a:r>
            <a:endParaRPr lang="en-US" altLang="ja-JP" sz="4800" b="1"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D1203108-DA0B-188B-FF1D-18307553DD8E}"/>
              </a:ext>
            </a:extLst>
          </p:cNvPr>
          <p:cNvSpPr txBox="1"/>
          <p:nvPr/>
        </p:nvSpPr>
        <p:spPr>
          <a:xfrm>
            <a:off x="8929568" y="11112"/>
            <a:ext cx="3262432" cy="400110"/>
          </a:xfrm>
          <a:prstGeom prst="rect">
            <a:avLst/>
          </a:prstGeom>
          <a:noFill/>
        </p:spPr>
        <p:txBody>
          <a:bodyPr wrap="none" rtlCol="0">
            <a:spAutoFit/>
          </a:bodyPr>
          <a:lstStyle/>
          <a:p>
            <a:pPr algn="ctr"/>
            <a:r>
              <a:rPr lang="ja-JP" altLang="en-US" sz="2000" b="1" dirty="0">
                <a:latin typeface="BIZ UD明朝 Medium" panose="02020500000000000000" pitchFamily="17" charset="-128"/>
                <a:ea typeface="BIZ UD明朝 Medium" panose="02020500000000000000" pitchFamily="17" charset="-128"/>
              </a:rPr>
              <a:t>札幌とはどんな街なのか？</a:t>
            </a:r>
            <a:endParaRPr lang="en-US" altLang="ja-JP" sz="4800" b="1"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23187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図 13" descr="ロゴ&#10;&#10;自動的に生成された説明">
            <a:extLst>
              <a:ext uri="{FF2B5EF4-FFF2-40B4-BE49-F238E27FC236}">
                <a16:creationId xmlns:a16="http://schemas.microsoft.com/office/drawing/2014/main" id="{DC454231-E898-B3FA-15E6-6E7750D8C4A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5601" y="2914346"/>
            <a:ext cx="2444750" cy="696412"/>
          </a:xfrm>
          <a:prstGeom prst="rect">
            <a:avLst/>
          </a:prstGeom>
          <a:solidFill>
            <a:schemeClr val="bg1"/>
          </a:solidFill>
          <a:ln>
            <a:noFill/>
          </a:ln>
        </p:spPr>
      </p:pic>
      <p:pic>
        <p:nvPicPr>
          <p:cNvPr id="1026" name="Google Shape;107;p3">
            <a:extLst>
              <a:ext uri="{FF2B5EF4-FFF2-40B4-BE49-F238E27FC236}">
                <a16:creationId xmlns:a16="http://schemas.microsoft.com/office/drawing/2014/main" id="{2900BA41-1812-E682-8347-EADD2F0DAC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81848" y="2831290"/>
            <a:ext cx="9969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oogle Shape;109;p3">
            <a:extLst>
              <a:ext uri="{FF2B5EF4-FFF2-40B4-BE49-F238E27FC236}">
                <a16:creationId xmlns:a16="http://schemas.microsoft.com/office/drawing/2014/main" id="{A9A8BE67-7770-402A-C1DF-39AD7FBD5B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0608" y="4425816"/>
            <a:ext cx="17970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oogle Shape;110;p3">
            <a:extLst>
              <a:ext uri="{FF2B5EF4-FFF2-40B4-BE49-F238E27FC236}">
                <a16:creationId xmlns:a16="http://schemas.microsoft.com/office/drawing/2014/main" id="{9500D6DC-9623-83FF-C044-E8FC86D5FB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9588" y="4581395"/>
            <a:ext cx="21367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19" descr="テキスト が含まれている画像&#10;&#10;自動的に生成された説明">
            <a:extLst>
              <a:ext uri="{FF2B5EF4-FFF2-40B4-BE49-F238E27FC236}">
                <a16:creationId xmlns:a16="http://schemas.microsoft.com/office/drawing/2014/main" id="{C4F97EAC-FBBE-E256-8886-F5C96189B09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16636" y="2790012"/>
            <a:ext cx="24447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a:extLst>
              <a:ext uri="{FF2B5EF4-FFF2-40B4-BE49-F238E27FC236}">
                <a16:creationId xmlns:a16="http://schemas.microsoft.com/office/drawing/2014/main" id="{3ABC3047-F8ED-D26A-0B82-1D617EDAB3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36662" y="3042364"/>
            <a:ext cx="2190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
            <a:extLst>
              <a:ext uri="{FF2B5EF4-FFF2-40B4-BE49-F238E27FC236}">
                <a16:creationId xmlns:a16="http://schemas.microsoft.com/office/drawing/2014/main" id="{FBF081D3-4DDE-69D7-0D03-E4BFC5B096B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60363" y="4487729"/>
            <a:ext cx="20193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11;p3">
            <a:extLst>
              <a:ext uri="{FF2B5EF4-FFF2-40B4-BE49-F238E27FC236}">
                <a16:creationId xmlns:a16="http://schemas.microsoft.com/office/drawing/2014/main" id="{B1E40341-CA49-E04F-6648-771DDF7E153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17479" y="4487729"/>
            <a:ext cx="1643063" cy="657225"/>
          </a:xfrm>
          <a:prstGeom prst="rect">
            <a:avLst/>
          </a:prstGeom>
          <a:solidFill>
            <a:schemeClr val="bg1"/>
          </a:solidFill>
          <a:ln>
            <a:noFill/>
          </a:ln>
        </p:spPr>
      </p:pic>
      <p:sp>
        <p:nvSpPr>
          <p:cNvPr id="14" name="テキスト ボックス 13">
            <a:extLst>
              <a:ext uri="{FF2B5EF4-FFF2-40B4-BE49-F238E27FC236}">
                <a16:creationId xmlns:a16="http://schemas.microsoft.com/office/drawing/2014/main" id="{CF4FE249-C6BB-5949-0E90-583935C1358B}"/>
              </a:ext>
            </a:extLst>
          </p:cNvPr>
          <p:cNvSpPr txBox="1"/>
          <p:nvPr/>
        </p:nvSpPr>
        <p:spPr>
          <a:xfrm>
            <a:off x="0" y="1111489"/>
            <a:ext cx="12192000" cy="707886"/>
          </a:xfrm>
          <a:prstGeom prst="rect">
            <a:avLst/>
          </a:prstGeom>
          <a:noFill/>
        </p:spPr>
        <p:txBody>
          <a:bodyPr wrap="square" rtlCol="0">
            <a:spAutoFit/>
          </a:bodyPr>
          <a:lstStyle/>
          <a:p>
            <a:pPr algn="ctr"/>
            <a:r>
              <a:rPr lang="en-US" altLang="ja-JP" sz="4000" b="1" dirty="0">
                <a:latin typeface="BIZ UDゴシック" panose="020B0400000000000000" pitchFamily="49" charset="-128"/>
                <a:ea typeface="BIZ UDゴシック" panose="020B0400000000000000" pitchFamily="49" charset="-128"/>
              </a:rPr>
              <a:t>SIAF2024</a:t>
            </a:r>
            <a:r>
              <a:rPr lang="ja-JP" altLang="en-US" sz="4000" b="1" dirty="0">
                <a:latin typeface="BIZ UDゴシック" panose="020B0400000000000000" pitchFamily="49" charset="-128"/>
                <a:ea typeface="BIZ UDゴシック" panose="020B0400000000000000" pitchFamily="49" charset="-128"/>
              </a:rPr>
              <a:t> イニシアティブ・パートナー</a:t>
            </a:r>
            <a:endParaRPr lang="en-US" altLang="ja-JP" sz="2800" b="1"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042831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8" name="図 7" descr="抽象, シルエット, 屋外, 草 が含まれている画像&#10;&#10;自動的に生成された説明">
            <a:extLst>
              <a:ext uri="{FF2B5EF4-FFF2-40B4-BE49-F238E27FC236}">
                <a16:creationId xmlns:a16="http://schemas.microsoft.com/office/drawing/2014/main" id="{068FC66E-6DCF-DC80-2819-609EFA670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370" y="358531"/>
            <a:ext cx="9211407" cy="6140938"/>
          </a:xfrm>
          <a:prstGeom prst="rect">
            <a:avLst/>
          </a:prstGeom>
        </p:spPr>
      </p:pic>
      <p:sp>
        <p:nvSpPr>
          <p:cNvPr id="9" name="テキスト ボックス 4">
            <a:extLst>
              <a:ext uri="{FF2B5EF4-FFF2-40B4-BE49-F238E27FC236}">
                <a16:creationId xmlns:a16="http://schemas.microsoft.com/office/drawing/2014/main" id="{330254BC-C0F2-8C6F-49E7-9362A7DD88FE}"/>
              </a:ext>
            </a:extLst>
          </p:cNvPr>
          <p:cNvSpPr txBox="1">
            <a:spLocks noChangeArrowheads="1"/>
          </p:cNvSpPr>
          <p:nvPr/>
        </p:nvSpPr>
        <p:spPr bwMode="auto">
          <a:xfrm>
            <a:off x="9581776" y="3026440"/>
            <a:ext cx="23873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000" dirty="0">
                <a:solidFill>
                  <a:schemeClr val="bg1"/>
                </a:solidFill>
                <a:latin typeface="BIZ UD明朝 Medium" panose="02020500000000000000" pitchFamily="17" charset="-128"/>
                <a:ea typeface="BIZ UD明朝 Medium" panose="02020500000000000000" pitchFamily="17" charset="-128"/>
              </a:rPr>
              <a:t>SONY×</a:t>
            </a:r>
            <a:r>
              <a:rPr kumimoji="0" lang="ja-JP" altLang="en-US" sz="2000" dirty="0">
                <a:solidFill>
                  <a:schemeClr val="bg1"/>
                </a:solidFill>
                <a:latin typeface="BIZ UD明朝 Medium" panose="02020500000000000000" pitchFamily="17" charset="-128"/>
                <a:ea typeface="BIZ UD明朝 Medium" panose="02020500000000000000" pitchFamily="17" charset="-128"/>
              </a:rPr>
              <a:t>平川紀道</a:t>
            </a:r>
            <a:endParaRPr kumimoji="0" lang="en-US" altLang="ja-JP" sz="2000" dirty="0">
              <a:solidFill>
                <a:schemeClr val="bg1"/>
              </a:solidFill>
              <a:latin typeface="BIZ UD明朝 Medium" panose="02020500000000000000" pitchFamily="17" charset="-128"/>
              <a:ea typeface="BIZ UD明朝 Medium" panose="020205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000" dirty="0">
                <a:solidFill>
                  <a:schemeClr val="bg1"/>
                </a:solidFill>
                <a:latin typeface="BIZ UD明朝 Medium" panose="02020500000000000000" pitchFamily="17" charset="-128"/>
                <a:ea typeface="BIZ UD明朝 Medium" panose="02020500000000000000" pitchFamily="17" charset="-128"/>
              </a:rPr>
              <a:t>《INTO SIGHT》</a:t>
            </a:r>
          </a:p>
        </p:txBody>
      </p:sp>
      <p:sp>
        <p:nvSpPr>
          <p:cNvPr id="2" name="テキスト ボックス 4">
            <a:extLst>
              <a:ext uri="{FF2B5EF4-FFF2-40B4-BE49-F238E27FC236}">
                <a16:creationId xmlns:a16="http://schemas.microsoft.com/office/drawing/2014/main" id="{503F796E-C88A-8425-B312-967255C96448}"/>
              </a:ext>
            </a:extLst>
          </p:cNvPr>
          <p:cNvSpPr txBox="1">
            <a:spLocks noChangeArrowheads="1"/>
          </p:cNvSpPr>
          <p:nvPr/>
        </p:nvSpPr>
        <p:spPr bwMode="auto">
          <a:xfrm>
            <a:off x="9581776" y="5355310"/>
            <a:ext cx="2505449"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Sony Design in collaboration </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endParaRPr kumimoji="0" lang="en-US" altLang="ja-JP" sz="1050" dirty="0">
              <a:solidFill>
                <a:schemeClr val="bg1"/>
              </a:solidFill>
              <a:latin typeface="BIZ UD明朝 Medium" panose="02020500000000000000" pitchFamily="17" charset="-128"/>
              <a:ea typeface="BIZ UD明朝 Medium" panose="02020500000000000000" pitchFamily="17" charset="-128"/>
            </a:endParaRP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with HIRAKAWA Norimichi</a:t>
            </a: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《INTO SIGHT at SIAF2024》</a:t>
            </a: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HIRAKAWA Norimichi</a:t>
            </a: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《six-petal automata》</a:t>
            </a: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endParaRPr kumimoji="0" lang="en-US" altLang="ja-JP" sz="1050" dirty="0">
              <a:solidFill>
                <a:schemeClr val="bg1"/>
              </a:solidFill>
              <a:latin typeface="BIZ UD明朝 Medium" panose="02020500000000000000" pitchFamily="17" charset="-128"/>
              <a:ea typeface="BIZ UD明朝 Medium" panose="02020500000000000000" pitchFamily="17" charset="-128"/>
            </a:endParaRPr>
          </a:p>
          <a:p>
            <a:pPr eaLnBrk="0" fontAlgn="base" hangingPunct="0">
              <a:spcBef>
                <a:spcPct val="0"/>
              </a:spcBef>
              <a:spcAft>
                <a:spcPct val="0"/>
              </a:spcAft>
            </a:pP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MOMMA Yusuke</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9119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325EFAD-248E-0B0F-D38E-2978FB1DE268}"/>
              </a:ext>
            </a:extLst>
          </p:cNvPr>
          <p:cNvSpPr txBox="1"/>
          <p:nvPr/>
        </p:nvSpPr>
        <p:spPr>
          <a:xfrm>
            <a:off x="6655014" y="2921804"/>
            <a:ext cx="5536986" cy="1138773"/>
          </a:xfrm>
          <a:prstGeom prst="rect">
            <a:avLst/>
          </a:prstGeom>
          <a:noFill/>
        </p:spPr>
        <p:txBody>
          <a:bodyPr wrap="square" rtlCol="0" anchor="ctr">
            <a:spAutoFit/>
          </a:bodyPr>
          <a:lstStyle/>
          <a:p>
            <a:pPr algn="ctr"/>
            <a:r>
              <a:rPr lang="ja-JP" altLang="en-US" sz="2800" dirty="0">
                <a:latin typeface="BIZ UDゴシック" panose="020B0400000000000000" pitchFamily="49" charset="-128"/>
                <a:ea typeface="BIZ UDゴシック" panose="020B0400000000000000" pitchFamily="49" charset="-128"/>
              </a:rPr>
              <a:t>札幌文化芸術交流センター</a:t>
            </a:r>
            <a:endParaRPr lang="en-US" altLang="ja-JP" sz="2800" dirty="0">
              <a:latin typeface="BIZ UDゴシック" panose="020B0400000000000000" pitchFamily="49" charset="-128"/>
              <a:ea typeface="BIZ UDゴシック" panose="020B0400000000000000" pitchFamily="49" charset="-128"/>
            </a:endParaRPr>
          </a:p>
          <a:p>
            <a:pPr algn="ctr"/>
            <a:r>
              <a:rPr lang="en-US" altLang="ja-JP" sz="4000" b="1" dirty="0">
                <a:latin typeface="BIZ UDゴシック" panose="020B0400000000000000" pitchFamily="49" charset="-128"/>
                <a:ea typeface="BIZ UDゴシック" panose="020B0400000000000000" pitchFamily="49" charset="-128"/>
              </a:rPr>
              <a:t>SCARTS</a:t>
            </a:r>
            <a:r>
              <a:rPr lang="ja-JP" altLang="en-US" sz="1100" b="1"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１階 モールＡ・Ｂ</a:t>
            </a:r>
            <a:endParaRPr lang="en-US" altLang="ja-JP"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731F806-652C-4144-E333-0021BE183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80677" y="4056370"/>
            <a:ext cx="4285659" cy="2801630"/>
          </a:xfrm>
          <a:prstGeom prst="rect">
            <a:avLst/>
          </a:prstGeom>
        </p:spPr>
      </p:pic>
      <p:sp>
        <p:nvSpPr>
          <p:cNvPr id="9" name="テキスト ボックス 8">
            <a:extLst>
              <a:ext uri="{FF2B5EF4-FFF2-40B4-BE49-F238E27FC236}">
                <a16:creationId xmlns:a16="http://schemas.microsoft.com/office/drawing/2014/main" id="{5DF747BD-2466-D1A5-6241-804EE0A7D4D2}"/>
              </a:ext>
            </a:extLst>
          </p:cNvPr>
          <p:cNvSpPr txBox="1"/>
          <p:nvPr/>
        </p:nvSpPr>
        <p:spPr>
          <a:xfrm>
            <a:off x="6655014" y="1321538"/>
            <a:ext cx="5536986" cy="1200329"/>
          </a:xfrm>
          <a:prstGeom prst="rect">
            <a:avLst/>
          </a:prstGeom>
          <a:noFill/>
        </p:spPr>
        <p:txBody>
          <a:bodyPr wrap="square" rtlCol="0">
            <a:spAutoFit/>
          </a:bodyPr>
          <a:lstStyle/>
          <a:p>
            <a:pPr algn="ctr"/>
            <a:r>
              <a:rPr lang="ja-JP" altLang="en-US" sz="2400" dirty="0">
                <a:latin typeface="BIZ UDゴシック" panose="020B0400000000000000" pitchFamily="49" charset="-128"/>
                <a:ea typeface="BIZ UDゴシック" panose="020B0400000000000000" pitchFamily="49" charset="-128"/>
              </a:rPr>
              <a:t>「札幌の冬を変える！</a:t>
            </a:r>
            <a:endParaRPr lang="en-US" altLang="ja-JP" sz="2400" dirty="0">
              <a:latin typeface="BIZ UDゴシック" panose="020B0400000000000000" pitchFamily="49" charset="-128"/>
              <a:ea typeface="BIZ UDゴシック" panose="020B0400000000000000" pitchFamily="49" charset="-128"/>
            </a:endParaRPr>
          </a:p>
          <a:p>
            <a:pPr algn="ctr"/>
            <a:r>
              <a:rPr lang="ja-JP" altLang="en-US" sz="2400" dirty="0">
                <a:latin typeface="BIZ UDゴシック" panose="020B0400000000000000" pitchFamily="49" charset="-128"/>
                <a:ea typeface="BIZ UDゴシック" panose="020B0400000000000000" pitchFamily="49" charset="-128"/>
              </a:rPr>
              <a:t>札幌国際芸術祭の</a:t>
            </a:r>
            <a:r>
              <a:rPr lang="en-US" altLang="ja-JP" sz="2400" dirty="0">
                <a:latin typeface="BIZ UDゴシック" panose="020B0400000000000000" pitchFamily="49" charset="-128"/>
                <a:ea typeface="BIZ UDゴシック" panose="020B0400000000000000" pitchFamily="49" charset="-128"/>
              </a:rPr>
              <a:t>10</a:t>
            </a:r>
            <a:r>
              <a:rPr lang="ja-JP" altLang="en-US" sz="2400" dirty="0">
                <a:latin typeface="BIZ UDゴシック" panose="020B0400000000000000" pitchFamily="49" charset="-128"/>
                <a:ea typeface="BIZ UDゴシック" panose="020B0400000000000000" pitchFamily="49" charset="-128"/>
              </a:rPr>
              <a:t>年を振り返る」</a:t>
            </a:r>
            <a:endParaRPr lang="en-US" altLang="ja-JP" sz="2400" dirty="0">
              <a:latin typeface="BIZ UDゴシック" panose="020B0400000000000000" pitchFamily="49" charset="-128"/>
              <a:ea typeface="BIZ UDゴシック" panose="020B0400000000000000" pitchFamily="49" charset="-128"/>
            </a:endParaRPr>
          </a:p>
          <a:p>
            <a:pPr algn="ctr"/>
            <a:r>
              <a:rPr lang="ja-JP" altLang="en-US" sz="2400" dirty="0">
                <a:latin typeface="BIZ UDゴシック" panose="020B0400000000000000" pitchFamily="49" charset="-128"/>
                <a:ea typeface="BIZ UDゴシック" panose="020B0400000000000000" pitchFamily="49" charset="-128"/>
              </a:rPr>
              <a:t>開催中（</a:t>
            </a:r>
            <a:r>
              <a:rPr lang="en-US" altLang="ja-JP" sz="2400" dirty="0">
                <a:latin typeface="BIZ UDゴシック" panose="020B0400000000000000" pitchFamily="49" charset="-128"/>
                <a:ea typeface="BIZ UDゴシック" panose="020B0400000000000000" pitchFamily="49" charset="-128"/>
              </a:rPr>
              <a:t>12/19</a:t>
            </a:r>
            <a:r>
              <a:rPr lang="ja-JP" altLang="en-US" sz="2400" dirty="0">
                <a:latin typeface="BIZ UDゴシック" panose="020B0400000000000000" pitchFamily="49" charset="-128"/>
                <a:ea typeface="BIZ UDゴシック" panose="020B0400000000000000" pitchFamily="49" charset="-128"/>
              </a:rPr>
              <a:t>まで）</a:t>
            </a:r>
            <a:endParaRPr lang="en-US" altLang="ja-JP" dirty="0">
              <a:latin typeface="BIZ UD明朝 Medium" panose="02020500000000000000" pitchFamily="17" charset="-128"/>
              <a:ea typeface="BIZ UD明朝 Medium" panose="02020500000000000000" pitchFamily="17" charset="-128"/>
            </a:endParaRPr>
          </a:p>
        </p:txBody>
      </p:sp>
      <p:sp>
        <p:nvSpPr>
          <p:cNvPr id="13" name="テキスト ボックス 12">
            <a:extLst>
              <a:ext uri="{FF2B5EF4-FFF2-40B4-BE49-F238E27FC236}">
                <a16:creationId xmlns:a16="http://schemas.microsoft.com/office/drawing/2014/main" id="{3B47DD6E-EF50-81F4-6FA8-ECD390237895}"/>
              </a:ext>
            </a:extLst>
          </p:cNvPr>
          <p:cNvSpPr txBox="1"/>
          <p:nvPr/>
        </p:nvSpPr>
        <p:spPr>
          <a:xfrm>
            <a:off x="6655014" y="122160"/>
            <a:ext cx="5536986" cy="1077218"/>
          </a:xfrm>
          <a:prstGeom prst="rect">
            <a:avLst/>
          </a:prstGeom>
          <a:noFill/>
        </p:spPr>
        <p:txBody>
          <a:bodyPr wrap="square" rtlCol="0">
            <a:spAutoFit/>
          </a:bodyPr>
          <a:lstStyle/>
          <a:p>
            <a:pPr algn="ctr"/>
            <a:r>
              <a:rPr lang="ja-JP" altLang="en-US" sz="3200" b="1" dirty="0">
                <a:latin typeface="BIZ UDゴシック" panose="020B0400000000000000" pitchFamily="49" charset="-128"/>
                <a:ea typeface="BIZ UDゴシック" panose="020B0400000000000000" pitchFamily="49" charset="-128"/>
              </a:rPr>
              <a:t>世界冬の都市市長会</a:t>
            </a:r>
            <a:r>
              <a:rPr lang="en-US" altLang="ja-JP" sz="3200" b="1" dirty="0">
                <a:latin typeface="BIZ UDゴシック" panose="020B0400000000000000" pitchFamily="49" charset="-128"/>
                <a:ea typeface="BIZ UDゴシック" panose="020B0400000000000000" pitchFamily="49" charset="-128"/>
              </a:rPr>
              <a:t>×SIAF</a:t>
            </a:r>
          </a:p>
          <a:p>
            <a:pPr algn="ctr"/>
            <a:r>
              <a:rPr lang="ja-JP" altLang="en-US" sz="3200" b="1" dirty="0">
                <a:latin typeface="BIZ UDゴシック" panose="020B0400000000000000" pitchFamily="49" charset="-128"/>
                <a:ea typeface="BIZ UDゴシック" panose="020B0400000000000000" pitchFamily="49" charset="-128"/>
              </a:rPr>
              <a:t>連携企画展</a:t>
            </a:r>
            <a:endParaRPr lang="en-US" altLang="ja-JP" sz="2000" b="1" dirty="0">
              <a:latin typeface="BIZ UD明朝 Medium" panose="02020500000000000000" pitchFamily="17" charset="-128"/>
              <a:ea typeface="BIZ UD明朝 Medium" panose="02020500000000000000" pitchFamily="17" charset="-128"/>
            </a:endParaRPr>
          </a:p>
        </p:txBody>
      </p:sp>
      <p:sp>
        <p:nvSpPr>
          <p:cNvPr id="2" name="テキスト ボックス 4">
            <a:extLst>
              <a:ext uri="{FF2B5EF4-FFF2-40B4-BE49-F238E27FC236}">
                <a16:creationId xmlns:a16="http://schemas.microsoft.com/office/drawing/2014/main" id="{38262C98-1586-CE1A-AC03-09B0BE02A087}"/>
              </a:ext>
            </a:extLst>
          </p:cNvPr>
          <p:cNvSpPr txBox="1">
            <a:spLocks noChangeArrowheads="1"/>
          </p:cNvSpPr>
          <p:nvPr/>
        </p:nvSpPr>
        <p:spPr bwMode="auto">
          <a:xfrm>
            <a:off x="7376310" y="6604084"/>
            <a:ext cx="1730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US" altLang="ja-JP" sz="1050" b="1" dirty="0">
                <a:solidFill>
                  <a:schemeClr val="bg1"/>
                </a:solidFill>
                <a:latin typeface="BIZ UD明朝 Medium" panose="02020500000000000000" pitchFamily="17" charset="-128"/>
                <a:ea typeface="BIZ UD明朝 Medium" panose="02020500000000000000" pitchFamily="17" charset="-128"/>
              </a:rPr>
              <a:t>Photo by TAKUMA Noriko</a:t>
            </a:r>
            <a:endParaRPr kumimoji="0" lang="ja-JP" altLang="ja-JP" sz="3600" b="1" i="0" u="none" strike="noStrike" cap="none" normalizeH="0" baseline="0" dirty="0">
              <a:ln>
                <a:noFill/>
              </a:ln>
              <a:solidFill>
                <a:schemeClr val="bg1"/>
              </a:solidFill>
              <a:effectLst/>
              <a:latin typeface="Arial" panose="020B0604020202020204" pitchFamily="34" charset="0"/>
            </a:endParaRPr>
          </a:p>
        </p:txBody>
      </p:sp>
      <p:sp>
        <p:nvSpPr>
          <p:cNvPr id="3" name="テキスト ボックス 2">
            <a:extLst>
              <a:ext uri="{FF2B5EF4-FFF2-40B4-BE49-F238E27FC236}">
                <a16:creationId xmlns:a16="http://schemas.microsoft.com/office/drawing/2014/main" id="{7D5B1B91-2CCF-636D-4CFE-6BD45E786E3A}"/>
              </a:ext>
            </a:extLst>
          </p:cNvPr>
          <p:cNvSpPr txBox="1"/>
          <p:nvPr/>
        </p:nvSpPr>
        <p:spPr>
          <a:xfrm>
            <a:off x="6655014" y="2646300"/>
            <a:ext cx="5536986" cy="369332"/>
          </a:xfrm>
          <a:prstGeom prst="rect">
            <a:avLst/>
          </a:prstGeom>
          <a:noFill/>
        </p:spPr>
        <p:txBody>
          <a:bodyPr wrap="square" rtlCol="0">
            <a:spAutoFit/>
          </a:bodyPr>
          <a:lstStyle/>
          <a:p>
            <a:pPr algn="ctr"/>
            <a:r>
              <a:rPr lang="ja-JP" altLang="en-US" dirty="0">
                <a:latin typeface="BIZ UD明朝 Medium" panose="02020500000000000000" pitchFamily="17" charset="-128"/>
                <a:ea typeface="BIZ UD明朝 Medium" panose="02020500000000000000" pitchFamily="17" charset="-128"/>
              </a:rPr>
              <a:t>札幌市中央区北１条西１丁目</a:t>
            </a:r>
            <a:endParaRPr lang="en-US" altLang="ja-JP" dirty="0">
              <a:latin typeface="BIZ UD明朝 Medium" panose="02020500000000000000" pitchFamily="17" charset="-128"/>
              <a:ea typeface="BIZ UD明朝 Medium" panose="02020500000000000000" pitchFamily="17" charset="-128"/>
            </a:endParaRPr>
          </a:p>
        </p:txBody>
      </p:sp>
      <p:pic>
        <p:nvPicPr>
          <p:cNvPr id="4" name="図 3">
            <a:extLst>
              <a:ext uri="{FF2B5EF4-FFF2-40B4-BE49-F238E27FC236}">
                <a16:creationId xmlns:a16="http://schemas.microsoft.com/office/drawing/2014/main" id="{05E719AE-B6C8-4B82-921E-94B267B547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
            <a:ext cx="6711304" cy="6858001"/>
          </a:xfrm>
          <a:prstGeom prst="rect">
            <a:avLst/>
          </a:prstGeom>
        </p:spPr>
      </p:pic>
    </p:spTree>
    <p:extLst>
      <p:ext uri="{BB962C8B-B14F-4D97-AF65-F5344CB8AC3E}">
        <p14:creationId xmlns:p14="http://schemas.microsoft.com/office/powerpoint/2010/main" val="298013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descr="市 が含まれている画像&#10;&#10;自動的に生成された説明">
            <a:extLst>
              <a:ext uri="{FF2B5EF4-FFF2-40B4-BE49-F238E27FC236}">
                <a16:creationId xmlns:a16="http://schemas.microsoft.com/office/drawing/2014/main" id="{88F7D356-AE6E-A33E-F812-B98DF160B4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6524" y="297742"/>
            <a:ext cx="4171434" cy="6257532"/>
          </a:xfrm>
          <a:prstGeom prst="rect">
            <a:avLst/>
          </a:prstGeom>
          <a:ln>
            <a:noFill/>
          </a:ln>
          <a:effectLst>
            <a:softEdge rad="112500"/>
          </a:effectLst>
        </p:spPr>
      </p:pic>
      <p:pic>
        <p:nvPicPr>
          <p:cNvPr id="9" name="図 8" descr="人, 座る, テーブル, 子供 が含まれている画像&#10;&#10;自動的に生成された説明">
            <a:extLst>
              <a:ext uri="{FF2B5EF4-FFF2-40B4-BE49-F238E27FC236}">
                <a16:creationId xmlns:a16="http://schemas.microsoft.com/office/drawing/2014/main" id="{477B9FC3-EB9F-2EAE-1E4B-4BEADE3FA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5998" y="3429000"/>
            <a:ext cx="5566916" cy="3131389"/>
          </a:xfrm>
          <a:prstGeom prst="rect">
            <a:avLst/>
          </a:prstGeom>
          <a:ln>
            <a:noFill/>
          </a:ln>
          <a:effectLst>
            <a:softEdge rad="112500"/>
          </a:effectLst>
        </p:spPr>
      </p:pic>
      <p:pic>
        <p:nvPicPr>
          <p:cNvPr id="11" name="図 10" descr="夜の街を歩いている人たち&#10;&#10;低い精度で自動的に生成された説明">
            <a:extLst>
              <a:ext uri="{FF2B5EF4-FFF2-40B4-BE49-F238E27FC236}">
                <a16:creationId xmlns:a16="http://schemas.microsoft.com/office/drawing/2014/main" id="{8F461B55-43B2-A927-7E53-7E3AE9F29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5997" y="203562"/>
            <a:ext cx="5566025" cy="3131255"/>
          </a:xfrm>
          <a:prstGeom prst="rect">
            <a:avLst/>
          </a:prstGeom>
          <a:ln>
            <a:noFill/>
          </a:ln>
          <a:effectLst>
            <a:softEdge rad="112500"/>
          </a:effectLst>
        </p:spPr>
      </p:pic>
      <p:sp>
        <p:nvSpPr>
          <p:cNvPr id="12" name="テキスト ボックス 4">
            <a:extLst>
              <a:ext uri="{FF2B5EF4-FFF2-40B4-BE49-F238E27FC236}">
                <a16:creationId xmlns:a16="http://schemas.microsoft.com/office/drawing/2014/main" id="{269977AA-1B1E-0F5C-746D-95C3067982E2}"/>
              </a:ext>
            </a:extLst>
          </p:cNvPr>
          <p:cNvSpPr txBox="1">
            <a:spLocks noChangeArrowheads="1"/>
          </p:cNvSpPr>
          <p:nvPr/>
        </p:nvSpPr>
        <p:spPr bwMode="auto">
          <a:xfrm>
            <a:off x="3206218" y="6301358"/>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5" name="テキスト ボックス 4">
            <a:extLst>
              <a:ext uri="{FF2B5EF4-FFF2-40B4-BE49-F238E27FC236}">
                <a16:creationId xmlns:a16="http://schemas.microsoft.com/office/drawing/2014/main" id="{8AD8934C-00E7-B937-556C-064381B224DB}"/>
              </a:ext>
            </a:extLst>
          </p:cNvPr>
          <p:cNvSpPr txBox="1">
            <a:spLocks noChangeArrowheads="1"/>
          </p:cNvSpPr>
          <p:nvPr/>
        </p:nvSpPr>
        <p:spPr bwMode="auto">
          <a:xfrm>
            <a:off x="9050128" y="3004500"/>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6" name="テキスト ボックス 4">
            <a:extLst>
              <a:ext uri="{FF2B5EF4-FFF2-40B4-BE49-F238E27FC236}">
                <a16:creationId xmlns:a16="http://schemas.microsoft.com/office/drawing/2014/main" id="{D4734AE7-6EC3-E7F0-AFC2-01007C8318C3}"/>
              </a:ext>
            </a:extLst>
          </p:cNvPr>
          <p:cNvSpPr txBox="1">
            <a:spLocks noChangeArrowheads="1"/>
          </p:cNvSpPr>
          <p:nvPr/>
        </p:nvSpPr>
        <p:spPr bwMode="auto">
          <a:xfrm>
            <a:off x="9005079" y="6205359"/>
            <a:ext cx="19944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KOMAKI</a:t>
            </a:r>
            <a:r>
              <a:rPr kumimoji="0" lang="ja-JP" altLang="en-US" sz="1050" dirty="0">
                <a:solidFill>
                  <a:schemeClr val="bg1"/>
                </a:solidFill>
                <a:latin typeface="BIZ UD明朝 Medium" panose="02020500000000000000" pitchFamily="17" charset="-128"/>
                <a:ea typeface="BIZ UD明朝 Medium" panose="02020500000000000000" pitchFamily="17" charset="-128"/>
              </a:rPr>
              <a:t> </a:t>
            </a:r>
            <a:r>
              <a:rPr kumimoji="0" lang="en-US" altLang="ja-JP" sz="1050" dirty="0" err="1">
                <a:solidFill>
                  <a:schemeClr val="bg1"/>
                </a:solidFill>
                <a:latin typeface="BIZ UD明朝 Medium" panose="02020500000000000000" pitchFamily="17" charset="-128"/>
                <a:ea typeface="BIZ UD明朝 Medium" panose="02020500000000000000" pitchFamily="17" charset="-128"/>
              </a:rPr>
              <a:t>Yoshisato</a:t>
            </a:r>
            <a:r>
              <a:rPr kumimoji="0" lang="en-US" altLang="ja-JP" sz="1050" dirty="0">
                <a:solidFill>
                  <a:schemeClr val="bg1"/>
                </a:solidFill>
                <a:latin typeface="BIZ UD明朝 Medium" panose="02020500000000000000" pitchFamily="17" charset="-128"/>
                <a:ea typeface="BIZ UD明朝 Medium" panose="02020500000000000000" pitchFamily="17" charset="-128"/>
              </a:rPr>
              <a:t> </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4158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9525"/>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441EE77-026C-D001-8267-E768460A2382}"/>
              </a:ext>
            </a:extLst>
          </p:cNvPr>
          <p:cNvSpPr txBox="1">
            <a:spLocks noChangeArrowheads="1"/>
          </p:cNvSpPr>
          <p:nvPr/>
        </p:nvSpPr>
        <p:spPr bwMode="auto">
          <a:xfrm>
            <a:off x="1" y="3545389"/>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6600" b="1"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See you next SIAF‼</a:t>
            </a:r>
            <a:endParaRPr kumimoji="0" lang="ja-JP" altLang="ja-JP" sz="23900" b="1" i="0" u="none" strike="noStrike" cap="none" normalizeH="0" baseline="0" dirty="0">
              <a:ln>
                <a:noFill/>
              </a:ln>
              <a:solidFill>
                <a:schemeClr val="bg1"/>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B0E05BBB-17DC-8C2E-379A-0B14C6E3D2D0}"/>
              </a:ext>
            </a:extLst>
          </p:cNvPr>
          <p:cNvSpPr txBox="1">
            <a:spLocks noChangeArrowheads="1"/>
          </p:cNvSpPr>
          <p:nvPr/>
        </p:nvSpPr>
        <p:spPr bwMode="auto">
          <a:xfrm>
            <a:off x="-1" y="2314157"/>
            <a:ext cx="12191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6000" b="1"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Thank you for your attention!</a:t>
            </a:r>
            <a:endParaRPr kumimoji="0" lang="ja-JP" altLang="ja-JP" sz="199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60514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9ECD66D-DAAB-67A6-5B07-0E50888535AA}"/>
              </a:ext>
            </a:extLst>
          </p:cNvPr>
          <p:cNvSpPr txBox="1"/>
          <p:nvPr/>
        </p:nvSpPr>
        <p:spPr>
          <a:xfrm>
            <a:off x="2712180" y="557684"/>
            <a:ext cx="6767639" cy="830997"/>
          </a:xfrm>
          <a:prstGeom prst="rect">
            <a:avLst/>
          </a:prstGeom>
          <a:noFill/>
        </p:spPr>
        <p:txBody>
          <a:bodyPr wrap="square" rtlCol="0">
            <a:spAutoFit/>
          </a:bodyPr>
          <a:lstStyle/>
          <a:p>
            <a:pPr algn="ctr"/>
            <a:r>
              <a:rPr lang="ja-JP" altLang="en-US" sz="4800" b="1" dirty="0">
                <a:latin typeface="BIZ UDゴシック" panose="020B0400000000000000" pitchFamily="49" charset="-128"/>
                <a:ea typeface="BIZ UDゴシック" panose="020B0400000000000000" pitchFamily="49" charset="-128"/>
              </a:rPr>
              <a:t>クリエイティブ</a:t>
            </a:r>
            <a:r>
              <a:rPr lang="en-US" altLang="ja-JP" sz="4000" b="1" dirty="0">
                <a:latin typeface="BIZ UDゴシック" panose="020B0400000000000000" pitchFamily="49" charset="-128"/>
                <a:ea typeface="BIZ UDゴシック" panose="020B0400000000000000" pitchFamily="49" charset="-128"/>
              </a:rPr>
              <a:t>×</a:t>
            </a:r>
            <a:r>
              <a:rPr lang="ja-JP" altLang="en-US" sz="4800" b="1" dirty="0">
                <a:latin typeface="BIZ UDゴシック" panose="020B0400000000000000" pitchFamily="49" charset="-128"/>
                <a:ea typeface="BIZ UDゴシック" panose="020B0400000000000000" pitchFamily="49" charset="-128"/>
              </a:rPr>
              <a:t>産業</a:t>
            </a:r>
            <a:endParaRPr lang="en-US" altLang="ja-JP" sz="4800" b="1"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C47F2B75-A9EC-3FD1-4B79-D35B8B15E0BA}"/>
              </a:ext>
            </a:extLst>
          </p:cNvPr>
          <p:cNvSpPr txBox="1"/>
          <p:nvPr/>
        </p:nvSpPr>
        <p:spPr>
          <a:xfrm>
            <a:off x="8929568" y="11112"/>
            <a:ext cx="3262432" cy="400110"/>
          </a:xfrm>
          <a:prstGeom prst="rect">
            <a:avLst/>
          </a:prstGeom>
          <a:noFill/>
        </p:spPr>
        <p:txBody>
          <a:bodyPr wrap="none" rtlCol="0">
            <a:spAutoFit/>
          </a:bodyPr>
          <a:lstStyle/>
          <a:p>
            <a:pPr algn="ctr"/>
            <a:r>
              <a:rPr lang="ja-JP" altLang="en-US" sz="2000" b="1" dirty="0">
                <a:latin typeface="BIZ UD明朝 Medium" panose="02020500000000000000" pitchFamily="17" charset="-128"/>
                <a:ea typeface="BIZ UD明朝 Medium" panose="02020500000000000000" pitchFamily="17" charset="-128"/>
              </a:rPr>
              <a:t>札幌とはどんな街なのか？</a:t>
            </a:r>
            <a:endParaRPr lang="en-US" altLang="ja-JP" sz="4800" b="1" dirty="0">
              <a:latin typeface="BIZ UD明朝 Medium" panose="02020500000000000000" pitchFamily="17" charset="-128"/>
              <a:ea typeface="BIZ UD明朝 Medium" panose="02020500000000000000" pitchFamily="17" charset="-128"/>
            </a:endParaRPr>
          </a:p>
        </p:txBody>
      </p:sp>
      <p:sp>
        <p:nvSpPr>
          <p:cNvPr id="7" name="テキスト ボックス 6">
            <a:extLst>
              <a:ext uri="{FF2B5EF4-FFF2-40B4-BE49-F238E27FC236}">
                <a16:creationId xmlns:a16="http://schemas.microsoft.com/office/drawing/2014/main" id="{EFFC42E5-C7BB-7626-6B3E-58F7FED6E640}"/>
              </a:ext>
            </a:extLst>
          </p:cNvPr>
          <p:cNvSpPr txBox="1"/>
          <p:nvPr/>
        </p:nvSpPr>
        <p:spPr>
          <a:xfrm>
            <a:off x="0" y="6171076"/>
            <a:ext cx="12191999" cy="400110"/>
          </a:xfrm>
          <a:prstGeom prst="rect">
            <a:avLst/>
          </a:prstGeom>
          <a:noFill/>
        </p:spPr>
        <p:txBody>
          <a:bodyPr wrap="square" rtlCol="0">
            <a:spAutoFit/>
          </a:bodyPr>
          <a:lstStyle/>
          <a:p>
            <a:pPr algn="ctr"/>
            <a:r>
              <a:rPr lang="ja-JP" altLang="en-US" sz="2000" b="1" dirty="0">
                <a:latin typeface="BIZ UD明朝 Medium" panose="02020500000000000000" pitchFamily="17" charset="-128"/>
                <a:ea typeface="BIZ UD明朝 Medium" panose="02020500000000000000" pitchFamily="17" charset="-128"/>
              </a:rPr>
              <a:t>大雪像へのプロジェクションマッピング投影（さっぽろ雪まつり）</a:t>
            </a:r>
            <a:endParaRPr lang="en-US" altLang="ja-JP" sz="4800" b="1" dirty="0">
              <a:latin typeface="BIZ UD明朝 Medium" panose="02020500000000000000" pitchFamily="17" charset="-128"/>
              <a:ea typeface="BIZ UD明朝 Medium" panose="02020500000000000000" pitchFamily="17" charset="-128"/>
            </a:endParaRPr>
          </a:p>
        </p:txBody>
      </p:sp>
      <p:sp>
        <p:nvSpPr>
          <p:cNvPr id="8" name="テキスト ボックス 7">
            <a:extLst>
              <a:ext uri="{FF2B5EF4-FFF2-40B4-BE49-F238E27FC236}">
                <a16:creationId xmlns:a16="http://schemas.microsoft.com/office/drawing/2014/main" id="{5E38D1E6-F429-4253-5BF6-DE2E7D3B9030}"/>
              </a:ext>
            </a:extLst>
          </p:cNvPr>
          <p:cNvSpPr txBox="1"/>
          <p:nvPr/>
        </p:nvSpPr>
        <p:spPr>
          <a:xfrm>
            <a:off x="393029" y="1786078"/>
            <a:ext cx="11405936" cy="707886"/>
          </a:xfrm>
          <a:prstGeom prst="rect">
            <a:avLst/>
          </a:prstGeom>
          <a:noFill/>
        </p:spPr>
        <p:txBody>
          <a:bodyPr wrap="square" rtlCol="0">
            <a:spAutoFit/>
          </a:bodyPr>
          <a:lstStyle/>
          <a:p>
            <a:pPr algn="ctr"/>
            <a:r>
              <a:rPr lang="ja-JP" altLang="en-US" sz="4000" b="1" dirty="0">
                <a:latin typeface="BIZ UDゴシック" panose="020B0400000000000000" pitchFamily="49" charset="-128"/>
                <a:ea typeface="BIZ UDゴシック" panose="020B0400000000000000" pitchFamily="49" charset="-128"/>
              </a:rPr>
              <a:t>メディアアーツの発展</a:t>
            </a:r>
            <a:endParaRPr lang="en-US" altLang="ja-JP" sz="4000" b="1" dirty="0">
              <a:latin typeface="BIZ UDゴシック" panose="020B0400000000000000" pitchFamily="49" charset="-128"/>
              <a:ea typeface="BIZ UDゴシック" panose="020B0400000000000000" pitchFamily="49" charset="-128"/>
            </a:endParaRPr>
          </a:p>
        </p:txBody>
      </p:sp>
      <p:sp>
        <p:nvSpPr>
          <p:cNvPr id="9" name="矢印: 下 8">
            <a:extLst>
              <a:ext uri="{FF2B5EF4-FFF2-40B4-BE49-F238E27FC236}">
                <a16:creationId xmlns:a16="http://schemas.microsoft.com/office/drawing/2014/main" id="{56C03ED2-C29A-1C0B-3C0D-E6F994093D8E}"/>
              </a:ext>
            </a:extLst>
          </p:cNvPr>
          <p:cNvSpPr/>
          <p:nvPr/>
        </p:nvSpPr>
        <p:spPr>
          <a:xfrm>
            <a:off x="5986206" y="1420105"/>
            <a:ext cx="219581" cy="392247"/>
          </a:xfrm>
          <a:prstGeom prst="downArrow">
            <a:avLst>
              <a:gd name="adj1" fmla="val 50000"/>
              <a:gd name="adj2" fmla="val 72018"/>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8400659-9E6F-2E7A-87C3-AB46B095DF65}"/>
              </a:ext>
            </a:extLst>
          </p:cNvPr>
          <p:cNvSpPr txBox="1">
            <a:spLocks noChangeArrowheads="1"/>
          </p:cNvSpPr>
          <p:nvPr/>
        </p:nvSpPr>
        <p:spPr bwMode="auto">
          <a:xfrm>
            <a:off x="4245767" y="5805688"/>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AKITA Hidetaka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5D849A8B-A908-6D93-EA75-B9298299EA52}"/>
              </a:ext>
            </a:extLst>
          </p:cNvPr>
          <p:cNvSpPr txBox="1">
            <a:spLocks noChangeArrowheads="1"/>
          </p:cNvSpPr>
          <p:nvPr/>
        </p:nvSpPr>
        <p:spPr bwMode="auto">
          <a:xfrm>
            <a:off x="9790892" y="5805688"/>
            <a:ext cx="1876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en-US" altLang="ja-JP" sz="1050" dirty="0">
                <a:solidFill>
                  <a:schemeClr val="bg1"/>
                </a:solidFill>
                <a:latin typeface="BIZ UD明朝 Medium" panose="02020500000000000000" pitchFamily="17" charset="-128"/>
                <a:ea typeface="BIZ UD明朝 Medium" panose="02020500000000000000" pitchFamily="17" charset="-128"/>
              </a:rPr>
              <a:t>Photo by AKITA Hidetaka</a:t>
            </a:r>
            <a:endParaRPr kumimoji="0" lang="ja-JP" altLang="ja-JP" sz="3600" b="0" i="0" u="none" strike="noStrike" cap="none" normalizeH="0" baseline="0" dirty="0">
              <a:ln>
                <a:noFill/>
              </a:ln>
              <a:solidFill>
                <a:schemeClr val="bg1"/>
              </a:solidFill>
              <a:effectLst/>
              <a:latin typeface="Arial" panose="020B0604020202020204" pitchFamily="34" charset="0"/>
            </a:endParaRPr>
          </a:p>
        </p:txBody>
      </p:sp>
      <p:pic>
        <p:nvPicPr>
          <p:cNvPr id="14" name="図 13" descr="アパートのビル&#10;&#10;中程度の精度で自動的に生成された説明">
            <a:extLst>
              <a:ext uri="{FF2B5EF4-FFF2-40B4-BE49-F238E27FC236}">
                <a16:creationId xmlns:a16="http://schemas.microsoft.com/office/drawing/2014/main" id="{A8B57FBB-2013-83E9-F9DB-6AAAD584EF1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4000" contrast="23000"/>
                    </a14:imgEffect>
                  </a14:imgLayer>
                </a14:imgProps>
              </a:ext>
              <a:ext uri="{28A0092B-C50C-407E-A947-70E740481C1C}">
                <a14:useLocalDpi xmlns:a14="http://schemas.microsoft.com/office/drawing/2010/main"/>
              </a:ext>
            </a:extLst>
          </a:blip>
          <a:stretch>
            <a:fillRect/>
          </a:stretch>
        </p:blipFill>
        <p:spPr>
          <a:xfrm>
            <a:off x="756138" y="2763537"/>
            <a:ext cx="4970556" cy="3302313"/>
          </a:xfrm>
          <a:prstGeom prst="rect">
            <a:avLst/>
          </a:prstGeom>
        </p:spPr>
      </p:pic>
      <p:pic>
        <p:nvPicPr>
          <p:cNvPr id="5" name="図 4" descr="群衆の前に立っている男性&#10;&#10;中程度の精度で自動的に生成された説明">
            <a:extLst>
              <a:ext uri="{FF2B5EF4-FFF2-40B4-BE49-F238E27FC236}">
                <a16:creationId xmlns:a16="http://schemas.microsoft.com/office/drawing/2014/main" id="{E3D1C07E-BDC7-2A86-1DC4-6C85A5FB3F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5787" y="2757290"/>
            <a:ext cx="5125828" cy="3302313"/>
          </a:xfrm>
          <a:prstGeom prst="rect">
            <a:avLst/>
          </a:prstGeom>
        </p:spPr>
      </p:pic>
    </p:spTree>
    <p:extLst>
      <p:ext uri="{BB962C8B-B14F-4D97-AF65-F5344CB8AC3E}">
        <p14:creationId xmlns:p14="http://schemas.microsoft.com/office/powerpoint/2010/main" val="351711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45F4D3-92DE-CDFA-B364-4AF8B89EC688}"/>
              </a:ext>
            </a:extLst>
          </p:cNvPr>
          <p:cNvSpPr txBox="1"/>
          <p:nvPr/>
        </p:nvSpPr>
        <p:spPr>
          <a:xfrm>
            <a:off x="2156460" y="1650936"/>
            <a:ext cx="7879080" cy="1015663"/>
          </a:xfrm>
          <a:prstGeom prst="rect">
            <a:avLst/>
          </a:prstGeom>
          <a:noFill/>
        </p:spPr>
        <p:txBody>
          <a:bodyPr wrap="none" rtlCol="0">
            <a:spAutoFit/>
          </a:bodyPr>
          <a:lstStyle/>
          <a:p>
            <a:pPr algn="ctr"/>
            <a:r>
              <a:rPr lang="ja-JP" altLang="en-US" sz="6000" b="1" dirty="0">
                <a:latin typeface="BIZ UDゴシック" panose="020B0400000000000000" pitchFamily="49" charset="-128"/>
                <a:ea typeface="BIZ UDゴシック" panose="020B0400000000000000" pitchFamily="49" charset="-128"/>
              </a:rPr>
              <a:t>創造都市さっぽろ宣言</a:t>
            </a:r>
            <a:endParaRPr lang="en-US" altLang="ja-JP" sz="60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B3A01912-48A7-AE4A-3A8D-D28585ACD902}"/>
              </a:ext>
            </a:extLst>
          </p:cNvPr>
          <p:cNvSpPr txBox="1"/>
          <p:nvPr/>
        </p:nvSpPr>
        <p:spPr>
          <a:xfrm>
            <a:off x="904374" y="4191400"/>
            <a:ext cx="10383251" cy="1660198"/>
          </a:xfrm>
          <a:prstGeom prst="rect">
            <a:avLst/>
          </a:prstGeom>
          <a:noFill/>
        </p:spPr>
        <p:txBody>
          <a:bodyPr wrap="square" rtlCol="0">
            <a:spAutoFit/>
          </a:bodyPr>
          <a:lstStyle/>
          <a:p>
            <a:pPr algn="ctr">
              <a:lnSpc>
                <a:spcPct val="150000"/>
              </a:lnSpc>
            </a:pPr>
            <a:r>
              <a:rPr lang="ja-JP" altLang="ja-JP" sz="2400" dirty="0">
                <a:effectLst/>
                <a:ea typeface="BIZ UD明朝 Medium" panose="02020500000000000000" pitchFamily="17" charset="-128"/>
                <a:cs typeface="Times New Roman" panose="02020603050405020304" pitchFamily="18" charset="0"/>
              </a:rPr>
              <a:t>創造性に富む市民が暮らし、</a:t>
            </a:r>
            <a:endParaRPr lang="en-US" altLang="ja-JP" sz="2400" dirty="0">
              <a:effectLst/>
              <a:ea typeface="BIZ UD明朝 Medium" panose="02020500000000000000" pitchFamily="17" charset="-128"/>
              <a:cs typeface="Times New Roman" panose="02020603050405020304" pitchFamily="18" charset="0"/>
            </a:endParaRPr>
          </a:p>
          <a:p>
            <a:pPr algn="ctr">
              <a:lnSpc>
                <a:spcPct val="150000"/>
              </a:lnSpc>
            </a:pPr>
            <a:r>
              <a:rPr lang="ja-JP" altLang="ja-JP" sz="2400" dirty="0">
                <a:effectLst/>
                <a:ea typeface="BIZ UD明朝 Medium" panose="02020500000000000000" pitchFamily="17" charset="-128"/>
                <a:cs typeface="Times New Roman" panose="02020603050405020304" pitchFamily="18" charset="0"/>
              </a:rPr>
              <a:t>外部との交流によって生み出された知恵が新しい産業や文化を育み、</a:t>
            </a:r>
            <a:endParaRPr lang="en-US" altLang="ja-JP" sz="2400" dirty="0">
              <a:effectLst/>
              <a:ea typeface="BIZ UD明朝 Medium" panose="02020500000000000000" pitchFamily="17" charset="-128"/>
              <a:cs typeface="Times New Roman" panose="02020603050405020304" pitchFamily="18" charset="0"/>
            </a:endParaRPr>
          </a:p>
          <a:p>
            <a:pPr algn="ctr">
              <a:lnSpc>
                <a:spcPct val="150000"/>
              </a:lnSpc>
            </a:pPr>
            <a:r>
              <a:rPr lang="ja-JP" altLang="ja-JP" sz="2400" dirty="0">
                <a:effectLst/>
                <a:ea typeface="BIZ UD明朝 Medium" panose="02020500000000000000" pitchFamily="17" charset="-128"/>
                <a:cs typeface="Times New Roman" panose="02020603050405020304" pitchFamily="18" charset="0"/>
              </a:rPr>
              <a:t>新しいコト、モノ、情報を絶えず発信していく街</a:t>
            </a:r>
            <a:endParaRPr lang="en-US" altLang="ja-JP" sz="3200" b="1" dirty="0">
              <a:latin typeface="BIZ UD明朝 Medium" panose="02020500000000000000" pitchFamily="17" charset="-128"/>
              <a:ea typeface="BIZ UD明朝 Medium" panose="02020500000000000000" pitchFamily="17" charset="-128"/>
            </a:endParaRPr>
          </a:p>
        </p:txBody>
      </p:sp>
      <p:sp>
        <p:nvSpPr>
          <p:cNvPr id="6" name="テキスト ボックス 5">
            <a:extLst>
              <a:ext uri="{FF2B5EF4-FFF2-40B4-BE49-F238E27FC236}">
                <a16:creationId xmlns:a16="http://schemas.microsoft.com/office/drawing/2014/main" id="{DD1AC939-8930-4B96-2D13-7F90E95C2E46}"/>
              </a:ext>
            </a:extLst>
          </p:cNvPr>
          <p:cNvSpPr txBox="1"/>
          <p:nvPr/>
        </p:nvSpPr>
        <p:spPr>
          <a:xfrm>
            <a:off x="2156460" y="3105834"/>
            <a:ext cx="7879080" cy="646331"/>
          </a:xfrm>
          <a:prstGeom prst="rect">
            <a:avLst/>
          </a:prstGeom>
          <a:noFill/>
        </p:spPr>
        <p:txBody>
          <a:bodyPr wrap="square" rtlCol="0">
            <a:spAutoFit/>
          </a:bodyPr>
          <a:lstStyle/>
          <a:p>
            <a:pPr algn="ctr"/>
            <a:r>
              <a:rPr lang="en-US" altLang="ja-JP" sz="3600" dirty="0">
                <a:effectLst/>
                <a:ea typeface="BIZ UD明朝 Medium" panose="02020500000000000000" pitchFamily="17" charset="-128"/>
                <a:cs typeface="Times New Roman" panose="02020603050405020304" pitchFamily="18" charset="0"/>
              </a:rPr>
              <a:t>2006</a:t>
            </a:r>
            <a:endParaRPr lang="en-US" altLang="ja-JP" sz="4400" b="1" dirty="0">
              <a:latin typeface="BIZ UD明朝 Medium" panose="02020500000000000000" pitchFamily="17" charset="-128"/>
              <a:ea typeface="BIZ UD明朝 Medium" panose="02020500000000000000" pitchFamily="17" charset="-128"/>
            </a:endParaRPr>
          </a:p>
        </p:txBody>
      </p:sp>
      <p:sp>
        <p:nvSpPr>
          <p:cNvPr id="7" name="テキスト ボックス 6">
            <a:extLst>
              <a:ext uri="{FF2B5EF4-FFF2-40B4-BE49-F238E27FC236}">
                <a16:creationId xmlns:a16="http://schemas.microsoft.com/office/drawing/2014/main" id="{FDD25368-F7AC-730D-EA51-091265A906B3}"/>
              </a:ext>
            </a:extLst>
          </p:cNvPr>
          <p:cNvSpPr txBox="1"/>
          <p:nvPr/>
        </p:nvSpPr>
        <p:spPr>
          <a:xfrm>
            <a:off x="8929568" y="11112"/>
            <a:ext cx="3262432" cy="400110"/>
          </a:xfrm>
          <a:prstGeom prst="rect">
            <a:avLst/>
          </a:prstGeom>
          <a:noFill/>
        </p:spPr>
        <p:txBody>
          <a:bodyPr wrap="none" rtlCol="0">
            <a:spAutoFit/>
          </a:bodyPr>
          <a:lstStyle/>
          <a:p>
            <a:pPr algn="ctr"/>
            <a:r>
              <a:rPr lang="ja-JP" altLang="en-US" sz="2000" b="1" dirty="0">
                <a:latin typeface="BIZ UD明朝 Medium" panose="02020500000000000000" pitchFamily="17" charset="-128"/>
                <a:ea typeface="BIZ UD明朝 Medium" panose="02020500000000000000" pitchFamily="17" charset="-128"/>
              </a:rPr>
              <a:t>札幌とはどんな街なのか？</a:t>
            </a:r>
            <a:endParaRPr lang="en-US" altLang="ja-JP" sz="4800" b="1"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84867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45F4D3-92DE-CDFA-B364-4AF8B89EC688}"/>
              </a:ext>
            </a:extLst>
          </p:cNvPr>
          <p:cNvSpPr txBox="1"/>
          <p:nvPr/>
        </p:nvSpPr>
        <p:spPr>
          <a:xfrm>
            <a:off x="1207485" y="1650936"/>
            <a:ext cx="9777035" cy="769441"/>
          </a:xfrm>
          <a:prstGeom prst="rect">
            <a:avLst/>
          </a:prstGeom>
          <a:noFill/>
        </p:spPr>
        <p:txBody>
          <a:bodyPr wrap="none" rtlCol="0">
            <a:spAutoFit/>
          </a:bodyPr>
          <a:lstStyle/>
          <a:p>
            <a:pPr algn="ctr"/>
            <a:r>
              <a:rPr lang="ja-JP" altLang="en-US" sz="4400" b="1" dirty="0">
                <a:latin typeface="BIZ UDゴシック" panose="020B0400000000000000" pitchFamily="49" charset="-128"/>
                <a:ea typeface="BIZ UDゴシック" panose="020B0400000000000000" pitchFamily="49" charset="-128"/>
              </a:rPr>
              <a:t>「創造都市さっぽろ」を象徴する事業</a:t>
            </a:r>
            <a:endParaRPr lang="en-US" altLang="ja-JP" sz="44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B3A01912-48A7-AE4A-3A8D-D28585ACD902}"/>
              </a:ext>
            </a:extLst>
          </p:cNvPr>
          <p:cNvSpPr txBox="1"/>
          <p:nvPr/>
        </p:nvSpPr>
        <p:spPr>
          <a:xfrm>
            <a:off x="904374" y="4039921"/>
            <a:ext cx="10383251" cy="1126975"/>
          </a:xfrm>
          <a:prstGeom prst="rect">
            <a:avLst/>
          </a:prstGeom>
          <a:noFill/>
        </p:spPr>
        <p:txBody>
          <a:bodyPr wrap="square" rtlCol="0">
            <a:spAutoFit/>
          </a:bodyPr>
          <a:lstStyle/>
          <a:p>
            <a:pPr algn="ctr">
              <a:lnSpc>
                <a:spcPct val="150000"/>
              </a:lnSpc>
            </a:pPr>
            <a:r>
              <a:rPr lang="ja-JP" altLang="en-US" sz="5400" b="1" dirty="0">
                <a:effectLst/>
                <a:latin typeface="BIZ UDゴシック" panose="020B0400000000000000" pitchFamily="49" charset="-128"/>
                <a:ea typeface="BIZ UDゴシック" panose="020B0400000000000000" pitchFamily="49" charset="-128"/>
                <a:cs typeface="Times New Roman" panose="02020603050405020304" pitchFamily="18" charset="0"/>
              </a:rPr>
              <a:t>札幌国際芸術祭</a:t>
            </a:r>
            <a:endParaRPr lang="en-US" altLang="ja-JP" sz="6600" b="1"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D1AC939-8930-4B96-2D13-7F90E95C2E46}"/>
              </a:ext>
            </a:extLst>
          </p:cNvPr>
          <p:cNvSpPr txBox="1"/>
          <p:nvPr/>
        </p:nvSpPr>
        <p:spPr>
          <a:xfrm>
            <a:off x="2156459" y="3563037"/>
            <a:ext cx="7879080" cy="646331"/>
          </a:xfrm>
          <a:prstGeom prst="rect">
            <a:avLst/>
          </a:prstGeom>
          <a:noFill/>
        </p:spPr>
        <p:txBody>
          <a:bodyPr wrap="square" rtlCol="0">
            <a:spAutoFit/>
          </a:bodyPr>
          <a:lstStyle/>
          <a:p>
            <a:pPr algn="ctr"/>
            <a:r>
              <a:rPr lang="ja-JP" altLang="en-US" sz="3600" dirty="0">
                <a:effectLst/>
                <a:ea typeface="BIZ UD明朝 Medium" panose="02020500000000000000" pitchFamily="17" charset="-128"/>
                <a:cs typeface="Times New Roman" panose="02020603050405020304" pitchFamily="18" charset="0"/>
              </a:rPr>
              <a:t>アートの国際展</a:t>
            </a:r>
            <a:endParaRPr lang="en-US" altLang="ja-JP" sz="4400" b="1" dirty="0">
              <a:latin typeface="BIZ UD明朝 Medium" panose="02020500000000000000" pitchFamily="17" charset="-128"/>
              <a:ea typeface="BIZ UD明朝 Medium" panose="02020500000000000000" pitchFamily="17" charset="-128"/>
            </a:endParaRPr>
          </a:p>
        </p:txBody>
      </p:sp>
      <p:sp>
        <p:nvSpPr>
          <p:cNvPr id="7" name="テキスト ボックス 6">
            <a:extLst>
              <a:ext uri="{FF2B5EF4-FFF2-40B4-BE49-F238E27FC236}">
                <a16:creationId xmlns:a16="http://schemas.microsoft.com/office/drawing/2014/main" id="{FDD25368-F7AC-730D-EA51-091265A906B3}"/>
              </a:ext>
            </a:extLst>
          </p:cNvPr>
          <p:cNvSpPr txBox="1"/>
          <p:nvPr/>
        </p:nvSpPr>
        <p:spPr>
          <a:xfrm>
            <a:off x="8929568" y="11112"/>
            <a:ext cx="3262432" cy="400110"/>
          </a:xfrm>
          <a:prstGeom prst="rect">
            <a:avLst/>
          </a:prstGeom>
          <a:noFill/>
        </p:spPr>
        <p:txBody>
          <a:bodyPr wrap="none" rtlCol="0">
            <a:spAutoFit/>
          </a:bodyPr>
          <a:lstStyle/>
          <a:p>
            <a:pPr algn="ctr"/>
            <a:r>
              <a:rPr lang="ja-JP" altLang="en-US" sz="2000" b="1" dirty="0">
                <a:latin typeface="BIZ UD明朝 Medium" panose="02020500000000000000" pitchFamily="17" charset="-128"/>
                <a:ea typeface="BIZ UD明朝 Medium" panose="02020500000000000000" pitchFamily="17" charset="-128"/>
              </a:rPr>
              <a:t>札幌とはどんな街なのか？</a:t>
            </a:r>
            <a:endParaRPr lang="en-US" altLang="ja-JP" sz="4800" b="1" dirty="0">
              <a:latin typeface="BIZ UD明朝 Medium" panose="02020500000000000000" pitchFamily="17" charset="-128"/>
              <a:ea typeface="BIZ UD明朝 Medium" panose="02020500000000000000" pitchFamily="17" charset="-128"/>
            </a:endParaRPr>
          </a:p>
        </p:txBody>
      </p:sp>
      <p:sp>
        <p:nvSpPr>
          <p:cNvPr id="2" name="矢印: 下 1">
            <a:extLst>
              <a:ext uri="{FF2B5EF4-FFF2-40B4-BE49-F238E27FC236}">
                <a16:creationId xmlns:a16="http://schemas.microsoft.com/office/drawing/2014/main" id="{23E4CA65-ECC5-AAF5-6532-EEAFF0CF56F2}"/>
              </a:ext>
            </a:extLst>
          </p:cNvPr>
          <p:cNvSpPr/>
          <p:nvPr/>
        </p:nvSpPr>
        <p:spPr>
          <a:xfrm>
            <a:off x="5942844" y="2760265"/>
            <a:ext cx="306310" cy="625263"/>
          </a:xfrm>
          <a:prstGeom prst="downArrow">
            <a:avLst>
              <a:gd name="adj1" fmla="val 50000"/>
              <a:gd name="adj2" fmla="val 72018"/>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539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8EAE430-8F28-D993-EF48-3CA301FD6418}"/>
              </a:ext>
            </a:extLst>
          </p:cNvPr>
          <p:cNvSpPr/>
          <p:nvPr/>
        </p:nvSpPr>
        <p:spPr>
          <a:xfrm>
            <a:off x="0" y="0"/>
            <a:ext cx="6642538"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b="1">
                <a:solidFill>
                  <a:schemeClr val="tx1">
                    <a:lumMod val="75000"/>
                    <a:lumOff val="25000"/>
                  </a:schemeClr>
                </a:solidFill>
                <a:latin typeface="BIZ UDPGothic" panose="020B0400000000000000" pitchFamily="34" charset="-128"/>
                <a:ea typeface="BIZ UDPGothic" panose="020B0400000000000000" pitchFamily="34" charset="-128"/>
              </a:rPr>
              <a:t>　</a:t>
            </a:r>
            <a:r>
              <a:rPr kumimoji="1" lang="ja-JP" altLang="en-US" sz="2800" b="1" u="sng">
                <a:solidFill>
                  <a:schemeClr val="tx1">
                    <a:lumMod val="75000"/>
                    <a:lumOff val="25000"/>
                  </a:schemeClr>
                </a:solidFill>
                <a:latin typeface="BIZ UDPGothic" panose="020B0400000000000000" pitchFamily="34" charset="-128"/>
                <a:ea typeface="BIZ UDPGothic" panose="020B0400000000000000" pitchFamily="34" charset="-128"/>
              </a:rPr>
              <a:t>ユネスコ</a:t>
            </a:r>
            <a:r>
              <a:rPr lang="ja-JP" altLang="en-US" sz="2800" b="1" u="sng">
                <a:solidFill>
                  <a:schemeClr val="tx1">
                    <a:lumMod val="75000"/>
                    <a:lumOff val="25000"/>
                  </a:schemeClr>
                </a:solidFill>
                <a:latin typeface="BIZ UDPGothic" panose="020B0400000000000000" pitchFamily="34" charset="-128"/>
                <a:ea typeface="BIZ UDPGothic" panose="020B0400000000000000" pitchFamily="34" charset="-128"/>
              </a:rPr>
              <a:t>創造都市ネットワークへの加盟</a:t>
            </a:r>
            <a:endParaRPr kumimoji="1" lang="ja-JP" altLang="en-US" sz="2800" b="1" u="sng">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3" name="正方形/長方形 2">
            <a:extLst>
              <a:ext uri="{FF2B5EF4-FFF2-40B4-BE49-F238E27FC236}">
                <a16:creationId xmlns:a16="http://schemas.microsoft.com/office/drawing/2014/main" id="{BF399EDF-1B39-249E-1DBD-DB45F9685D25}"/>
              </a:ext>
            </a:extLst>
          </p:cNvPr>
          <p:cNvSpPr/>
          <p:nvPr/>
        </p:nvSpPr>
        <p:spPr>
          <a:xfrm>
            <a:off x="376419" y="771588"/>
            <a:ext cx="3343592"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lumMod val="75000"/>
                    <a:lumOff val="25000"/>
                  </a:schemeClr>
                </a:solidFill>
                <a:latin typeface="BIZ UDPGothic" panose="020B0400000000000000" pitchFamily="34" charset="-128"/>
                <a:ea typeface="BIZ UDPGothic" panose="020B0400000000000000" pitchFamily="34" charset="-128"/>
              </a:rPr>
              <a:t>（</a:t>
            </a:r>
            <a:r>
              <a:rPr kumimoji="1" lang="en-US" altLang="ja-JP" sz="2800" dirty="0">
                <a:solidFill>
                  <a:schemeClr val="tx1">
                    <a:lumMod val="75000"/>
                    <a:lumOff val="25000"/>
                  </a:schemeClr>
                </a:solidFill>
                <a:latin typeface="BIZ UDPGothic" panose="020B0400000000000000" pitchFamily="34" charset="-128"/>
                <a:ea typeface="BIZ UDPGothic" panose="020B0400000000000000" pitchFamily="34" charset="-128"/>
              </a:rPr>
              <a:t>2013</a:t>
            </a:r>
            <a:r>
              <a:rPr kumimoji="1" lang="ja-JP" altLang="en-US" sz="2800" dirty="0">
                <a:solidFill>
                  <a:schemeClr val="tx1">
                    <a:lumMod val="75000"/>
                    <a:lumOff val="25000"/>
                  </a:schemeClr>
                </a:solidFill>
                <a:latin typeface="BIZ UDPGothic" panose="020B0400000000000000" pitchFamily="34" charset="-128"/>
                <a:ea typeface="BIZ UDPGothic" panose="020B0400000000000000" pitchFamily="34" charset="-128"/>
              </a:rPr>
              <a:t>年</a:t>
            </a:r>
            <a:r>
              <a:rPr kumimoji="1" lang="en-US" altLang="ja-JP" sz="2800" dirty="0">
                <a:solidFill>
                  <a:schemeClr val="tx1">
                    <a:lumMod val="75000"/>
                    <a:lumOff val="25000"/>
                  </a:schemeClr>
                </a:solidFill>
                <a:latin typeface="BIZ UDPGothic" panose="020B0400000000000000" pitchFamily="34" charset="-128"/>
                <a:ea typeface="BIZ UDPGothic" panose="020B0400000000000000" pitchFamily="34" charset="-128"/>
              </a:rPr>
              <a:t>11</a:t>
            </a:r>
            <a:r>
              <a:rPr kumimoji="1" lang="ja-JP" altLang="en-US" sz="2800" dirty="0">
                <a:solidFill>
                  <a:schemeClr val="tx1">
                    <a:lumMod val="75000"/>
                    <a:lumOff val="25000"/>
                  </a:schemeClr>
                </a:solidFill>
                <a:latin typeface="BIZ UDPGothic" panose="020B0400000000000000" pitchFamily="34" charset="-128"/>
                <a:ea typeface="BIZ UDPGothic" panose="020B0400000000000000" pitchFamily="34" charset="-128"/>
              </a:rPr>
              <a:t>月）</a:t>
            </a:r>
          </a:p>
        </p:txBody>
      </p:sp>
      <p:sp>
        <p:nvSpPr>
          <p:cNvPr id="6" name="正方形/長方形 5">
            <a:extLst>
              <a:ext uri="{FF2B5EF4-FFF2-40B4-BE49-F238E27FC236}">
                <a16:creationId xmlns:a16="http://schemas.microsoft.com/office/drawing/2014/main" id="{CF94740C-AA0A-B551-ED82-2C17489544D3}"/>
              </a:ext>
            </a:extLst>
          </p:cNvPr>
          <p:cNvSpPr/>
          <p:nvPr/>
        </p:nvSpPr>
        <p:spPr>
          <a:xfrm>
            <a:off x="1" y="4465163"/>
            <a:ext cx="12191999" cy="84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200" b="1" dirty="0">
                <a:solidFill>
                  <a:srgbClr val="FF0000"/>
                </a:solidFill>
                <a:latin typeface="BIZ UDPGothic" panose="020B0400000000000000" pitchFamily="34" charset="-128"/>
                <a:ea typeface="BIZ UDPGothic" panose="020B0400000000000000" pitchFamily="34" charset="-128"/>
              </a:rPr>
              <a:t>「メディアアーツ都市」</a:t>
            </a:r>
            <a:r>
              <a:rPr kumimoji="1" lang="ja-JP" altLang="en-US" sz="2800" dirty="0">
                <a:solidFill>
                  <a:schemeClr val="tx1">
                    <a:lumMod val="75000"/>
                    <a:lumOff val="25000"/>
                  </a:schemeClr>
                </a:solidFill>
                <a:latin typeface="BIZ UDPGothic" panose="020B0400000000000000" pitchFamily="34" charset="-128"/>
                <a:ea typeface="BIZ UDPGothic" panose="020B0400000000000000" pitchFamily="34" charset="-128"/>
              </a:rPr>
              <a:t>として加盟が認定される</a:t>
            </a:r>
          </a:p>
        </p:txBody>
      </p:sp>
      <p:sp>
        <p:nvSpPr>
          <p:cNvPr id="7" name="三角形 6">
            <a:extLst>
              <a:ext uri="{FF2B5EF4-FFF2-40B4-BE49-F238E27FC236}">
                <a16:creationId xmlns:a16="http://schemas.microsoft.com/office/drawing/2014/main" id="{8F1A473A-6121-0D25-714E-81477425F7CD}"/>
              </a:ext>
            </a:extLst>
          </p:cNvPr>
          <p:cNvSpPr/>
          <p:nvPr/>
        </p:nvSpPr>
        <p:spPr>
          <a:xfrm rot="10800000">
            <a:off x="6082468" y="5422946"/>
            <a:ext cx="560070" cy="32004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F713FFF-33AA-6C40-1BD4-A6DCB736356D}"/>
              </a:ext>
            </a:extLst>
          </p:cNvPr>
          <p:cNvSpPr/>
          <p:nvPr/>
        </p:nvSpPr>
        <p:spPr>
          <a:xfrm>
            <a:off x="1" y="5656537"/>
            <a:ext cx="12191999" cy="84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dirty="0">
                <a:solidFill>
                  <a:schemeClr val="tx1">
                    <a:lumMod val="75000"/>
                    <a:lumOff val="25000"/>
                  </a:schemeClr>
                </a:solidFill>
                <a:latin typeface="BIZ UDPGothic" panose="020B0400000000000000" pitchFamily="34" charset="-128"/>
                <a:ea typeface="BIZ UDPGothic" panose="020B0400000000000000" pitchFamily="34" charset="-128"/>
              </a:rPr>
              <a:t>札幌国際芸術祭における</a:t>
            </a:r>
            <a:r>
              <a:rPr lang="ja-JP" altLang="en-US" sz="3600" b="1" dirty="0">
                <a:solidFill>
                  <a:srgbClr val="FF0000"/>
                </a:solidFill>
                <a:latin typeface="BIZ UDPGothic" panose="020B0400000000000000" pitchFamily="34" charset="-128"/>
                <a:ea typeface="BIZ UDPGothic" panose="020B0400000000000000" pitchFamily="34" charset="-128"/>
              </a:rPr>
              <a:t>メディアアート</a:t>
            </a:r>
            <a:r>
              <a:rPr lang="ja-JP" altLang="en-US" sz="3200" dirty="0">
                <a:solidFill>
                  <a:schemeClr val="tx1">
                    <a:lumMod val="75000"/>
                    <a:lumOff val="25000"/>
                  </a:schemeClr>
                </a:solidFill>
                <a:latin typeface="BIZ UDPGothic" panose="020B0400000000000000" pitchFamily="34" charset="-128"/>
                <a:ea typeface="BIZ UDPGothic" panose="020B0400000000000000" pitchFamily="34" charset="-128"/>
              </a:rPr>
              <a:t>を中心とした企画・展示</a:t>
            </a:r>
            <a:endParaRPr kumimoji="1" lang="ja-JP" altLang="en-US" sz="28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4" name="テキスト ボックス 3">
            <a:extLst>
              <a:ext uri="{FF2B5EF4-FFF2-40B4-BE49-F238E27FC236}">
                <a16:creationId xmlns:a16="http://schemas.microsoft.com/office/drawing/2014/main" id="{43310F34-F145-71F2-3029-2F3A0A9C55DF}"/>
              </a:ext>
            </a:extLst>
          </p:cNvPr>
          <p:cNvSpPr txBox="1"/>
          <p:nvPr/>
        </p:nvSpPr>
        <p:spPr>
          <a:xfrm>
            <a:off x="8929568" y="11112"/>
            <a:ext cx="3262432" cy="400110"/>
          </a:xfrm>
          <a:prstGeom prst="rect">
            <a:avLst/>
          </a:prstGeom>
          <a:noFill/>
        </p:spPr>
        <p:txBody>
          <a:bodyPr wrap="none" rtlCol="0">
            <a:spAutoFit/>
          </a:bodyPr>
          <a:lstStyle/>
          <a:p>
            <a:pPr algn="ctr"/>
            <a:r>
              <a:rPr lang="ja-JP" altLang="en-US" sz="2000" b="1" dirty="0">
                <a:latin typeface="BIZ UD明朝 Medium" panose="02020500000000000000" pitchFamily="17" charset="-128"/>
                <a:ea typeface="BIZ UD明朝 Medium" panose="02020500000000000000" pitchFamily="17" charset="-128"/>
              </a:rPr>
              <a:t>札幌とはどんな街なのか？</a:t>
            </a:r>
            <a:endParaRPr lang="en-US" altLang="ja-JP" sz="4800" b="1" dirty="0">
              <a:latin typeface="BIZ UD明朝 Medium" panose="02020500000000000000" pitchFamily="17" charset="-128"/>
              <a:ea typeface="BIZ UD明朝 Medium" panose="02020500000000000000" pitchFamily="17" charset="-128"/>
            </a:endParaRPr>
          </a:p>
        </p:txBody>
      </p:sp>
      <p:pic>
        <p:nvPicPr>
          <p:cNvPr id="12" name="図 11" descr="ロゴ&#10;&#10;自動的に生成された説明">
            <a:extLst>
              <a:ext uri="{FF2B5EF4-FFF2-40B4-BE49-F238E27FC236}">
                <a16:creationId xmlns:a16="http://schemas.microsoft.com/office/drawing/2014/main" id="{51FC9621-F913-1DF7-1259-8768D90893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7030" y="1574353"/>
            <a:ext cx="4225961" cy="2988771"/>
          </a:xfrm>
          <a:prstGeom prst="rect">
            <a:avLst/>
          </a:prstGeom>
        </p:spPr>
      </p:pic>
      <p:pic>
        <p:nvPicPr>
          <p:cNvPr id="10" name="図 9" descr="ロゴ&#10;&#10;自動的に生成された説明">
            <a:extLst>
              <a:ext uri="{FF2B5EF4-FFF2-40B4-BE49-F238E27FC236}">
                <a16:creationId xmlns:a16="http://schemas.microsoft.com/office/drawing/2014/main" id="{D4DEEE32-6407-3610-4320-3004C723FF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230" y="1844023"/>
            <a:ext cx="2925277" cy="2449432"/>
          </a:xfrm>
          <a:prstGeom prst="rect">
            <a:avLst/>
          </a:prstGeom>
        </p:spPr>
      </p:pic>
    </p:spTree>
    <p:extLst>
      <p:ext uri="{BB962C8B-B14F-4D97-AF65-F5344CB8AC3E}">
        <p14:creationId xmlns:p14="http://schemas.microsoft.com/office/powerpoint/2010/main" val="171930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6D9BAD-CE38-1607-6D46-6FAFB7A9F627}"/>
              </a:ext>
            </a:extLst>
          </p:cNvPr>
          <p:cNvSpPr txBox="1"/>
          <p:nvPr/>
        </p:nvSpPr>
        <p:spPr>
          <a:xfrm>
            <a:off x="1387019" y="3013501"/>
            <a:ext cx="9417963" cy="1015663"/>
          </a:xfrm>
          <a:prstGeom prst="rect">
            <a:avLst/>
          </a:prstGeom>
          <a:noFill/>
        </p:spPr>
        <p:txBody>
          <a:bodyPr wrap="none" rtlCol="0">
            <a:spAutoFit/>
          </a:bodyPr>
          <a:lstStyle/>
          <a:p>
            <a:pPr algn="ctr"/>
            <a:r>
              <a:rPr lang="ja-JP" altLang="en-US" sz="6000" b="1" dirty="0">
                <a:latin typeface="BIZ UDゴシック" panose="020B0400000000000000" pitchFamily="49" charset="-128"/>
                <a:ea typeface="BIZ UDゴシック" panose="020B0400000000000000" pitchFamily="49" charset="-128"/>
              </a:rPr>
              <a:t>これまでの札幌国際芸術祭</a:t>
            </a:r>
            <a:endParaRPr lang="en-US" altLang="ja-JP" sz="6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3448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4AE1994-1351-A38C-A5D0-19A5DB78DC21}"/>
              </a:ext>
            </a:extLst>
          </p:cNvPr>
          <p:cNvSpPr/>
          <p:nvPr/>
        </p:nvSpPr>
        <p:spPr>
          <a:xfrm>
            <a:off x="0" y="0"/>
            <a:ext cx="12192000" cy="6858000"/>
          </a:xfrm>
          <a:prstGeom prst="rect">
            <a:avLst/>
          </a:prstGeom>
          <a:effectLst>
            <a:softEdge rad="127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8" name="図 7" descr="メガネをかけた男性の白黒写真&#10;&#10;自動的に生成された説明">
            <a:extLst>
              <a:ext uri="{FF2B5EF4-FFF2-40B4-BE49-F238E27FC236}">
                <a16:creationId xmlns:a16="http://schemas.microsoft.com/office/drawing/2014/main" id="{07A82CF9-5737-4CD1-7FB6-4F02230B6E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2717" y="531525"/>
            <a:ext cx="2964878" cy="3432648"/>
          </a:xfrm>
          <a:prstGeom prst="rect">
            <a:avLst/>
          </a:prstGeom>
        </p:spPr>
      </p:pic>
      <p:sp>
        <p:nvSpPr>
          <p:cNvPr id="11" name="テキスト ボックス 10">
            <a:extLst>
              <a:ext uri="{FF2B5EF4-FFF2-40B4-BE49-F238E27FC236}">
                <a16:creationId xmlns:a16="http://schemas.microsoft.com/office/drawing/2014/main" id="{81F6D159-EF60-EA75-85A8-96EDD044DEF9}"/>
              </a:ext>
            </a:extLst>
          </p:cNvPr>
          <p:cNvSpPr txBox="1"/>
          <p:nvPr/>
        </p:nvSpPr>
        <p:spPr>
          <a:xfrm>
            <a:off x="1070811" y="1317295"/>
            <a:ext cx="5666873" cy="2646878"/>
          </a:xfrm>
          <a:prstGeom prst="rect">
            <a:avLst/>
          </a:prstGeom>
          <a:noFill/>
        </p:spPr>
        <p:txBody>
          <a:bodyPr wrap="square" rtlCol="0">
            <a:spAutoFit/>
          </a:bodyPr>
          <a:lstStyle/>
          <a:p>
            <a:pPr algn="dist"/>
            <a:r>
              <a:rPr kumimoji="1" lang="en-US" altLang="ja-JP" sz="166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201</a:t>
            </a:r>
            <a:r>
              <a:rPr lang="en-US" altLang="ja-JP" sz="16600" b="1" dirty="0">
                <a:solidFill>
                  <a:schemeClr val="tx1">
                    <a:lumMod val="65000"/>
                    <a:lumOff val="35000"/>
                    <a:alpha val="60000"/>
                  </a:schemeClr>
                </a:solidFill>
                <a:latin typeface="BIZ UD明朝 Medium" panose="02020500000000000000" pitchFamily="17" charset="-128"/>
                <a:ea typeface="BIZ UD明朝 Medium" panose="02020500000000000000" pitchFamily="17" charset="-128"/>
              </a:rPr>
              <a:t>4</a:t>
            </a:r>
            <a:endParaRPr kumimoji="1" lang="ja-JP" altLang="en-US" sz="16600" b="1" dirty="0">
              <a:solidFill>
                <a:schemeClr val="tx1">
                  <a:alpha val="60000"/>
                </a:schemeClr>
              </a:solidFill>
              <a:latin typeface="BIZ UD明朝 Medium" panose="02020500000000000000" pitchFamily="17" charset="-128"/>
              <a:ea typeface="BIZ UD明朝 Medium" panose="02020500000000000000" pitchFamily="17" charset="-128"/>
            </a:endParaRPr>
          </a:p>
        </p:txBody>
      </p:sp>
      <p:sp>
        <p:nvSpPr>
          <p:cNvPr id="10" name="タイトル 1">
            <a:extLst>
              <a:ext uri="{FF2B5EF4-FFF2-40B4-BE49-F238E27FC236}">
                <a16:creationId xmlns:a16="http://schemas.microsoft.com/office/drawing/2014/main" id="{DFBAAA89-5835-BAC7-556A-42AD0EB17969}"/>
              </a:ext>
            </a:extLst>
          </p:cNvPr>
          <p:cNvSpPr txBox="1">
            <a:spLocks/>
          </p:cNvSpPr>
          <p:nvPr/>
        </p:nvSpPr>
        <p:spPr>
          <a:xfrm>
            <a:off x="717666" y="1910982"/>
            <a:ext cx="7660113" cy="1800493"/>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800" b="1" dirty="0">
                <a:solidFill>
                  <a:prstClr val="white"/>
                </a:solidFill>
                <a:latin typeface="BIZ UD明朝 Medium" panose="02020500000000000000" pitchFamily="17" charset="-128"/>
                <a:ea typeface="BIZ UD明朝 Medium" panose="02020500000000000000" pitchFamily="17" charset="-128"/>
              </a:rPr>
              <a:t>これからの都市と自然の共生の在り方を考える芸術祭として、</a:t>
            </a:r>
            <a:endParaRPr lang="en-US" altLang="ja-JP" sz="18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800" b="1" dirty="0">
                <a:solidFill>
                  <a:prstClr val="white"/>
                </a:solidFill>
                <a:latin typeface="BIZ UD明朝 Medium" panose="02020500000000000000" pitchFamily="17" charset="-128"/>
                <a:ea typeface="BIZ UD明朝 Medium" panose="02020500000000000000" pitchFamily="17" charset="-128"/>
              </a:rPr>
              <a:t>世界で活躍する現代アーティストたちが参加。</a:t>
            </a:r>
            <a:endParaRPr lang="en-US" altLang="ja-JP" sz="18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800" b="1" dirty="0">
                <a:solidFill>
                  <a:prstClr val="white"/>
                </a:solidFill>
                <a:latin typeface="BIZ UD明朝 Medium" panose="02020500000000000000" pitchFamily="17" charset="-128"/>
                <a:ea typeface="BIZ UD明朝 Medium" panose="02020500000000000000" pitchFamily="17" charset="-128"/>
              </a:rPr>
              <a:t>札幌市内各所で展覧会やパフォーマンス、公募プロジェクトなど、</a:t>
            </a:r>
            <a:endParaRPr lang="en-US" altLang="ja-JP" sz="18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ja-JP" altLang="en-US" sz="1800" b="1" dirty="0">
                <a:solidFill>
                  <a:prstClr val="white"/>
                </a:solidFill>
                <a:latin typeface="BIZ UD明朝 Medium" panose="02020500000000000000" pitchFamily="17" charset="-128"/>
                <a:ea typeface="BIZ UD明朝 Medium" panose="02020500000000000000" pitchFamily="17" charset="-128"/>
              </a:rPr>
              <a:t>様々なプログラムを展開。</a:t>
            </a:r>
            <a:endParaRPr lang="en-US" altLang="ja-JP" sz="1800" b="1" dirty="0">
              <a:solidFill>
                <a:prstClr val="white"/>
              </a:solidFill>
              <a:latin typeface="BIZ UD明朝 Medium" panose="02020500000000000000" pitchFamily="17" charset="-128"/>
              <a:ea typeface="BIZ UD明朝 Medium" panose="02020500000000000000" pitchFamily="17" charset="-128"/>
            </a:endParaRPr>
          </a:p>
        </p:txBody>
      </p:sp>
      <p:sp>
        <p:nvSpPr>
          <p:cNvPr id="12" name="テキスト ボックス 11">
            <a:extLst>
              <a:ext uri="{FF2B5EF4-FFF2-40B4-BE49-F238E27FC236}">
                <a16:creationId xmlns:a16="http://schemas.microsoft.com/office/drawing/2014/main" id="{CE2AE950-A3DF-BDE0-7141-343200D8FA54}"/>
              </a:ext>
            </a:extLst>
          </p:cNvPr>
          <p:cNvSpPr txBox="1"/>
          <p:nvPr/>
        </p:nvSpPr>
        <p:spPr>
          <a:xfrm>
            <a:off x="8522717" y="4103640"/>
            <a:ext cx="3504703" cy="1800493"/>
          </a:xfrm>
          <a:prstGeom prst="rect">
            <a:avLst/>
          </a:prstGeom>
          <a:noFill/>
        </p:spPr>
        <p:txBody>
          <a:bodyPr wrap="square" rtlCol="0">
            <a:spAutoFit/>
          </a:bodyPr>
          <a:lstStyle/>
          <a:p>
            <a:r>
              <a:rPr lang="ja-JP" altLang="en-US" sz="1600" dirty="0">
                <a:solidFill>
                  <a:schemeClr val="bg1"/>
                </a:solidFill>
                <a:effectLst/>
                <a:ea typeface="BIZ UD明朝 Medium" panose="02020500000000000000" pitchFamily="17" charset="-128"/>
                <a:cs typeface="Times New Roman" panose="02020603050405020304" pitchFamily="18" charset="0"/>
              </a:rPr>
              <a:t>ゲストディレクター</a:t>
            </a:r>
            <a:endParaRPr lang="en-US" altLang="ja-JP" sz="1600" dirty="0">
              <a:solidFill>
                <a:schemeClr val="bg1"/>
              </a:solidFill>
              <a:effectLst/>
              <a:ea typeface="BIZ UD明朝 Medium" panose="02020500000000000000" pitchFamily="17" charset="-128"/>
              <a:cs typeface="Times New Roman" panose="02020603050405020304" pitchFamily="18" charset="0"/>
            </a:endParaRPr>
          </a:p>
          <a:p>
            <a:r>
              <a:rPr lang="ja-JP" altLang="en-US" sz="1600" dirty="0">
                <a:solidFill>
                  <a:schemeClr val="bg1"/>
                </a:solidFill>
                <a:ea typeface="BIZ UD明朝 Medium" panose="02020500000000000000" pitchFamily="17" charset="-128"/>
                <a:cs typeface="Times New Roman" panose="02020603050405020304" pitchFamily="18" charset="0"/>
              </a:rPr>
              <a:t>坂本 龍一</a:t>
            </a:r>
            <a:endParaRPr lang="en-US" altLang="ja-JP" sz="1600" dirty="0">
              <a:solidFill>
                <a:schemeClr val="bg1"/>
              </a:solidFill>
              <a:ea typeface="BIZ UD明朝 Medium" panose="02020500000000000000" pitchFamily="17" charset="-128"/>
              <a:cs typeface="Times New Roman" panose="02020603050405020304" pitchFamily="18" charset="0"/>
            </a:endParaRPr>
          </a:p>
          <a:p>
            <a:endParaRPr lang="en-US" altLang="ja-JP" sz="700" dirty="0">
              <a:solidFill>
                <a:schemeClr val="bg1"/>
              </a:solidFill>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都市と自然</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endParaRPr lang="en-US" altLang="ja-JP" sz="7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サブテーマ</a:t>
            </a:r>
            <a:endPar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endParaRPr>
          </a:p>
          <a:p>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自然</a:t>
            </a:r>
            <a:r>
              <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都市</a:t>
            </a:r>
            <a:r>
              <a:rPr lang="en-US" altLang="ja-JP"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a:t>
            </a:r>
            <a:r>
              <a:rPr lang="ja-JP" altLang="en-US" sz="1600" b="1" dirty="0">
                <a:solidFill>
                  <a:schemeClr val="bg1"/>
                </a:solidFill>
                <a:latin typeface="BIZ UD明朝 Medium" panose="02020500000000000000" pitchFamily="17" charset="-128"/>
                <a:ea typeface="BIZ UD明朝 Medium" panose="02020500000000000000" pitchFamily="17" charset="-128"/>
                <a:cs typeface="Times New Roman" panose="02020603050405020304" pitchFamily="18" charset="0"/>
              </a:rPr>
              <a:t>経済・地域・ライフ</a:t>
            </a:r>
            <a:endParaRPr lang="en-US" altLang="ja-JP" sz="4400" b="1" dirty="0">
              <a:solidFill>
                <a:schemeClr val="bg1"/>
              </a:solidFill>
              <a:latin typeface="BIZ UD明朝 Medium" panose="02020500000000000000" pitchFamily="17" charset="-128"/>
              <a:ea typeface="BIZ UD明朝 Medium" panose="02020500000000000000" pitchFamily="17" charset="-128"/>
            </a:endParaRPr>
          </a:p>
        </p:txBody>
      </p:sp>
      <p:sp>
        <p:nvSpPr>
          <p:cNvPr id="13" name="タイトル 1">
            <a:extLst>
              <a:ext uri="{FF2B5EF4-FFF2-40B4-BE49-F238E27FC236}">
                <a16:creationId xmlns:a16="http://schemas.microsoft.com/office/drawing/2014/main" id="{CB41BD68-21EC-47AC-78B7-13795DF55E92}"/>
              </a:ext>
            </a:extLst>
          </p:cNvPr>
          <p:cNvSpPr txBox="1">
            <a:spLocks/>
          </p:cNvSpPr>
          <p:nvPr/>
        </p:nvSpPr>
        <p:spPr>
          <a:xfrm>
            <a:off x="717666" y="707312"/>
            <a:ext cx="6136098" cy="1074027"/>
          </a:xfrm>
          <a:prstGeom prst="rect">
            <a:avLst/>
          </a:prstGeom>
          <a:no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札幌国際芸術祭</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2014</a:t>
            </a:r>
            <a:r>
              <a:rPr kumimoji="1" lang="ja-JP" altLang="en-US"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a:t>
            </a:r>
            <a:r>
              <a:rPr kumimoji="1" lang="en-US" altLang="ja-JP" sz="32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SIAF2014</a:t>
            </a:r>
            <a:endParaRPr lang="en-US" altLang="ja-JP" sz="3200" b="1" dirty="0">
              <a:solidFill>
                <a:prstClr val="white"/>
              </a:solidFill>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39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2014</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年７月</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19</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日－９月</a:t>
            </a:r>
            <a:r>
              <a:rPr kumimoji="1" lang="en-US" altLang="ja-JP"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28</a:t>
            </a:r>
            <a:r>
              <a:rPr kumimoji="1" lang="ja-JP" altLang="en-US" sz="2400" b="1" i="0" u="none" strike="noStrike" kern="1200" cap="none" spc="0" normalizeH="0" baseline="0" noProof="0" dirty="0">
                <a:ln>
                  <a:noFill/>
                </a:ln>
                <a:solidFill>
                  <a:prstClr val="white"/>
                </a:solidFill>
                <a:effectLst/>
                <a:uLnTx/>
                <a:uFillTx/>
                <a:latin typeface="BIZ UD明朝 Medium" panose="02020500000000000000" pitchFamily="17" charset="-128"/>
                <a:ea typeface="BIZ UD明朝 Medium" panose="02020500000000000000" pitchFamily="17" charset="-128"/>
              </a:rPr>
              <a:t>日</a:t>
            </a:r>
            <a:endParaRPr lang="en-US" altLang="ja-JP" sz="2400" b="1" dirty="0">
              <a:solidFill>
                <a:prstClr val="white"/>
              </a:solidFill>
              <a:latin typeface="BIZ UD明朝 Medium" panose="02020500000000000000" pitchFamily="17" charset="-128"/>
              <a:ea typeface="BIZ UD明朝 Medium" panose="02020500000000000000" pitchFamily="17" charset="-128"/>
            </a:endParaRPr>
          </a:p>
        </p:txBody>
      </p:sp>
      <p:pic>
        <p:nvPicPr>
          <p:cNvPr id="17" name="図 16" descr="暗い, 座る, 画面, フロント が含まれている画像&#10;&#10;自動的に生成された説明">
            <a:extLst>
              <a:ext uri="{FF2B5EF4-FFF2-40B4-BE49-F238E27FC236}">
                <a16:creationId xmlns:a16="http://schemas.microsoft.com/office/drawing/2014/main" id="{E6EB5144-BDD0-CC94-B155-B4326C7E7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9471" y="3700250"/>
            <a:ext cx="3638998" cy="2425999"/>
          </a:xfrm>
          <a:prstGeom prst="rect">
            <a:avLst/>
          </a:prstGeom>
          <a:ln>
            <a:solidFill>
              <a:schemeClr val="bg1">
                <a:lumMod val="75000"/>
              </a:schemeClr>
            </a:solidFill>
          </a:ln>
        </p:spPr>
      </p:pic>
      <p:pic>
        <p:nvPicPr>
          <p:cNvPr id="21" name="図 20" descr="建物, 立つ, ウォーキング, 男 が含まれている画像&#10;&#10;自動的に生成された説明">
            <a:extLst>
              <a:ext uri="{FF2B5EF4-FFF2-40B4-BE49-F238E27FC236}">
                <a16:creationId xmlns:a16="http://schemas.microsoft.com/office/drawing/2014/main" id="{504F9D64-DD13-BECF-ACD2-9FB03D59DA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405" y="3700251"/>
            <a:ext cx="3638998" cy="2425998"/>
          </a:xfrm>
          <a:prstGeom prst="rect">
            <a:avLst/>
          </a:prstGeom>
        </p:spPr>
      </p:pic>
      <p:sp>
        <p:nvSpPr>
          <p:cNvPr id="2" name="テキスト ボックス 4">
            <a:extLst>
              <a:ext uri="{FF2B5EF4-FFF2-40B4-BE49-F238E27FC236}">
                <a16:creationId xmlns:a16="http://schemas.microsoft.com/office/drawing/2014/main" id="{B3A9BD9E-FA0D-2366-C02B-60636FA68311}"/>
              </a:ext>
            </a:extLst>
          </p:cNvPr>
          <p:cNvSpPr txBox="1">
            <a:spLocks noChangeArrowheads="1"/>
          </p:cNvSpPr>
          <p:nvPr/>
        </p:nvSpPr>
        <p:spPr bwMode="auto">
          <a:xfrm>
            <a:off x="704405" y="6106443"/>
            <a:ext cx="3638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SAKAMOTO Ryuichi + MANABE Daito</a:t>
            </a:r>
          </a:p>
          <a:p>
            <a:pPr algn="just" eaLnBrk="0" fontAlgn="base" hangingPunct="0">
              <a:spcBef>
                <a:spcPct val="0"/>
              </a:spcBef>
              <a:spcAft>
                <a:spcPct val="0"/>
              </a:spcAft>
            </a:pPr>
            <a:r>
              <a:rPr kumimoji="0" lang="ja-JP" altLang="en-US" sz="1200" dirty="0">
                <a:solidFill>
                  <a:schemeClr val="bg1"/>
                </a:solidFill>
                <a:latin typeface="BIZ UD明朝 Medium" panose="02020500000000000000" pitchFamily="17" charset="-128"/>
                <a:ea typeface="BIZ UD明朝 Medium" panose="02020500000000000000" pitchFamily="17" charset="-128"/>
              </a:rPr>
              <a:t>　</a:t>
            </a:r>
            <a:r>
              <a:rPr kumimoji="0" lang="en-US" altLang="ja-JP"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《Sensing Streams</a:t>
            </a:r>
            <a:r>
              <a:rPr kumimoji="0" lang="ja-JP" altLang="en-US" sz="1200" dirty="0">
                <a:solidFill>
                  <a:schemeClr val="bg1"/>
                </a:solidFill>
                <a:latin typeface="BIZ UD明朝 Medium" panose="02020500000000000000" pitchFamily="17" charset="-128"/>
                <a:ea typeface="BIZ UD明朝 Medium" panose="02020500000000000000" pitchFamily="17" charset="-128"/>
              </a:rPr>
              <a:t> </a:t>
            </a:r>
            <a:r>
              <a:rPr kumimoji="0" lang="ja-JP" altLang="en-US"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不可視、不可聴</a:t>
            </a:r>
            <a:r>
              <a:rPr kumimoji="0" lang="en-US" altLang="ja-JP"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p>
          <a:p>
            <a:pPr algn="just" eaLnBrk="0" fontAlgn="base" hangingPunct="0">
              <a:spcBef>
                <a:spcPct val="0"/>
              </a:spcBef>
              <a:spcAft>
                <a:spcPct val="0"/>
              </a:spcAft>
            </a:pPr>
            <a:r>
              <a:rPr kumimoji="0" lang="en-US" altLang="ja-JP" sz="1200" dirty="0">
                <a:solidFill>
                  <a:schemeClr val="bg1"/>
                </a:solidFill>
                <a:latin typeface="BIZ UD明朝 Medium" panose="02020500000000000000" pitchFamily="17" charset="-128"/>
                <a:ea typeface="BIZ UD明朝 Medium" panose="02020500000000000000" pitchFamily="17" charset="-128"/>
              </a:rPr>
              <a:t>   Photo by KIOKU</a:t>
            </a:r>
            <a:r>
              <a:rPr kumimoji="0" lang="ja-JP" altLang="en-US" sz="1200" dirty="0">
                <a:solidFill>
                  <a:schemeClr val="bg1"/>
                </a:solidFill>
                <a:latin typeface="BIZ UD明朝 Medium" panose="02020500000000000000" pitchFamily="17" charset="-128"/>
                <a:ea typeface="BIZ UD明朝 Medium" panose="02020500000000000000" pitchFamily="17" charset="-128"/>
              </a:rPr>
              <a:t> </a:t>
            </a:r>
            <a:r>
              <a:rPr kumimoji="0" lang="en-US" altLang="ja-JP" sz="1200" dirty="0" err="1">
                <a:solidFill>
                  <a:schemeClr val="bg1"/>
                </a:solidFill>
                <a:latin typeface="BIZ UD明朝 Medium" panose="02020500000000000000" pitchFamily="17" charset="-128"/>
                <a:ea typeface="BIZ UD明朝 Medium" panose="02020500000000000000" pitchFamily="17" charset="-128"/>
              </a:rPr>
              <a:t>Keizo</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3" name="テキスト ボックス 4">
            <a:extLst>
              <a:ext uri="{FF2B5EF4-FFF2-40B4-BE49-F238E27FC236}">
                <a16:creationId xmlns:a16="http://schemas.microsoft.com/office/drawing/2014/main" id="{F0991871-D482-EA90-5DB5-6EEEC99A21D3}"/>
              </a:ext>
            </a:extLst>
          </p:cNvPr>
          <p:cNvSpPr txBox="1">
            <a:spLocks noChangeArrowheads="1"/>
          </p:cNvSpPr>
          <p:nvPr/>
        </p:nvSpPr>
        <p:spPr bwMode="auto">
          <a:xfrm>
            <a:off x="4449471" y="6116346"/>
            <a:ext cx="3638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ja-JP" altLang="en-US"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 </a:t>
            </a:r>
            <a:r>
              <a:rPr kumimoji="0" lang="en-US" altLang="ja-JP"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Carsten </a:t>
            </a:r>
            <a:r>
              <a:rPr kumimoji="0" lang="en-US" altLang="ja-JP" sz="1200" b="0" i="0" u="none" strike="noStrike" cap="none" normalizeH="0" baseline="0" dirty="0" err="1">
                <a:ln>
                  <a:noFill/>
                </a:ln>
                <a:solidFill>
                  <a:schemeClr val="bg1"/>
                </a:solidFill>
                <a:effectLst/>
                <a:latin typeface="BIZ UD明朝 Medium" panose="02020500000000000000" pitchFamily="17" charset="-128"/>
                <a:ea typeface="BIZ UD明朝 Medium" panose="02020500000000000000" pitchFamily="17" charset="-128"/>
              </a:rPr>
              <a:t>Nicolai《unicolor</a:t>
            </a:r>
            <a:r>
              <a:rPr kumimoji="0" lang="en-US" altLang="ja-JP" sz="1200" b="0" i="0" u="none" strike="noStrike" cap="none" normalizeH="0" baseline="0" dirty="0">
                <a:ln>
                  <a:noFill/>
                </a:ln>
                <a:solidFill>
                  <a:schemeClr val="bg1"/>
                </a:solidFill>
                <a:effectLst/>
                <a:latin typeface="BIZ UD明朝 Medium" panose="02020500000000000000" pitchFamily="17" charset="-128"/>
                <a:ea typeface="BIZ UD明朝 Medium" panose="02020500000000000000" pitchFamily="17" charset="-128"/>
              </a:rPr>
              <a:t>》</a:t>
            </a:r>
          </a:p>
          <a:p>
            <a:pPr algn="just" eaLnBrk="0" fontAlgn="base" hangingPunct="0">
              <a:spcBef>
                <a:spcPct val="0"/>
              </a:spcBef>
              <a:spcAft>
                <a:spcPct val="0"/>
              </a:spcAft>
            </a:pPr>
            <a:r>
              <a:rPr kumimoji="0" lang="en-US" altLang="ja-JP" sz="1200" dirty="0">
                <a:solidFill>
                  <a:schemeClr val="bg1"/>
                </a:solidFill>
                <a:latin typeface="BIZ UD明朝 Medium" panose="02020500000000000000" pitchFamily="17" charset="-128"/>
                <a:ea typeface="BIZ UD明朝 Medium" panose="02020500000000000000" pitchFamily="17" charset="-128"/>
              </a:rPr>
              <a:t>    Photo by KIOKU</a:t>
            </a:r>
            <a:r>
              <a:rPr kumimoji="0" lang="ja-JP" altLang="en-US" sz="1200" dirty="0">
                <a:solidFill>
                  <a:schemeClr val="bg1"/>
                </a:solidFill>
                <a:latin typeface="BIZ UD明朝 Medium" panose="02020500000000000000" pitchFamily="17" charset="-128"/>
                <a:ea typeface="BIZ UD明朝 Medium" panose="02020500000000000000" pitchFamily="17" charset="-128"/>
              </a:rPr>
              <a:t> </a:t>
            </a:r>
            <a:r>
              <a:rPr kumimoji="0" lang="en-US" altLang="ja-JP" sz="1200" dirty="0" err="1">
                <a:solidFill>
                  <a:schemeClr val="bg1"/>
                </a:solidFill>
                <a:latin typeface="BIZ UD明朝 Medium" panose="02020500000000000000" pitchFamily="17" charset="-128"/>
                <a:ea typeface="BIZ UD明朝 Medium" panose="02020500000000000000" pitchFamily="17" charset="-128"/>
              </a:rPr>
              <a:t>Keizo</a:t>
            </a: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0C099C7F-5EEA-5D1D-27E3-2476760D7571}"/>
              </a:ext>
            </a:extLst>
          </p:cNvPr>
          <p:cNvSpPr txBox="1">
            <a:spLocks noChangeArrowheads="1"/>
          </p:cNvSpPr>
          <p:nvPr/>
        </p:nvSpPr>
        <p:spPr bwMode="auto">
          <a:xfrm>
            <a:off x="9818096" y="3466486"/>
            <a:ext cx="225783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eaLnBrk="0" fontAlgn="base" hangingPunct="0">
              <a:spcBef>
                <a:spcPct val="0"/>
              </a:spcBef>
              <a:spcAft>
                <a:spcPct val="0"/>
              </a:spcAft>
            </a:pPr>
            <a:r>
              <a:rPr kumimoji="0" lang="en-US" altLang="ja-JP" sz="1200" dirty="0">
                <a:solidFill>
                  <a:schemeClr val="bg1"/>
                </a:solidFill>
                <a:latin typeface="BIZ UD明朝 Medium" panose="02020500000000000000" pitchFamily="17" charset="-128"/>
                <a:ea typeface="BIZ UD明朝 Medium" panose="02020500000000000000" pitchFamily="17" charset="-128"/>
              </a:rPr>
              <a:t>©2011 </a:t>
            </a:r>
            <a:r>
              <a:rPr kumimoji="0" lang="en-US" altLang="ja-JP" sz="1200" dirty="0" err="1">
                <a:solidFill>
                  <a:schemeClr val="bg1"/>
                </a:solidFill>
                <a:latin typeface="BIZ UD明朝 Medium" panose="02020500000000000000" pitchFamily="17" charset="-128"/>
                <a:ea typeface="BIZ UD明朝 Medium" panose="02020500000000000000" pitchFamily="17" charset="-128"/>
              </a:rPr>
              <a:t>Kab</a:t>
            </a:r>
            <a:r>
              <a:rPr kumimoji="0" lang="en-US" altLang="ja-JP" sz="1200" dirty="0">
                <a:solidFill>
                  <a:schemeClr val="bg1"/>
                </a:solidFill>
                <a:latin typeface="BIZ UD明朝 Medium" panose="02020500000000000000" pitchFamily="17" charset="-128"/>
                <a:ea typeface="BIZ UD明朝 Medium" panose="02020500000000000000" pitchFamily="17" charset="-128"/>
              </a:rPr>
              <a:t> Inc. </a:t>
            </a:r>
          </a:p>
          <a:p>
            <a:pPr algn="just" eaLnBrk="0" fontAlgn="base" hangingPunct="0">
              <a:spcBef>
                <a:spcPct val="0"/>
              </a:spcBef>
              <a:spcAft>
                <a:spcPct val="0"/>
              </a:spcAft>
            </a:pPr>
            <a:r>
              <a:rPr kumimoji="0" lang="en-US" altLang="ja-JP" sz="1200" dirty="0">
                <a:solidFill>
                  <a:schemeClr val="bg1"/>
                </a:solidFill>
                <a:latin typeface="BIZ UD明朝 Medium" panose="02020500000000000000" pitchFamily="17" charset="-128"/>
                <a:ea typeface="BIZ UD明朝 Medium" panose="02020500000000000000" pitchFamily="17" charset="-128"/>
              </a:rPr>
              <a:t>Photography by Rama</a:t>
            </a:r>
          </a:p>
          <a:p>
            <a:pPr algn="just" eaLnBrk="0" fontAlgn="base" hangingPunct="0">
              <a:spcBef>
                <a:spcPct val="0"/>
              </a:spcBef>
              <a:spcAft>
                <a:spcPct val="0"/>
              </a:spcAft>
            </a:pPr>
            <a:endParaRPr kumimoji="0" lang="ja-JP" altLang="ja-JP" sz="4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0907947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1575</Words>
  <Application>Microsoft Office PowerPoint</Application>
  <PresentationFormat>ワイド画面</PresentationFormat>
  <Paragraphs>277</Paragraphs>
  <Slides>34</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BIZ UDPGothic</vt:lpstr>
      <vt:lpstr>BIZ UDゴシック</vt:lpstr>
      <vt:lpstr>BIZ UD明朝 Medium</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津田 純平</dc:creator>
  <cp:lastModifiedBy>林 佳成美</cp:lastModifiedBy>
  <cp:revision>24</cp:revision>
  <dcterms:created xsi:type="dcterms:W3CDTF">2024-11-11T09:43:00Z</dcterms:created>
  <dcterms:modified xsi:type="dcterms:W3CDTF">2024-12-09T13:21:16Z</dcterms:modified>
</cp:coreProperties>
</file>